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2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7" r:id="rId2"/>
    <p:sldMasterId id="2147483813" r:id="rId3"/>
    <p:sldMasterId id="2147483829" r:id="rId4"/>
    <p:sldMasterId id="2147483845" r:id="rId5"/>
    <p:sldMasterId id="2147483861" r:id="rId6"/>
    <p:sldMasterId id="2147483877" r:id="rId7"/>
    <p:sldMasterId id="2147483890" r:id="rId8"/>
    <p:sldMasterId id="2147483907" r:id="rId9"/>
    <p:sldMasterId id="2147483924" r:id="rId10"/>
    <p:sldMasterId id="2147483941" r:id="rId11"/>
    <p:sldMasterId id="2147483958" r:id="rId12"/>
    <p:sldMasterId id="2147483974" r:id="rId13"/>
  </p:sldMasterIdLst>
  <p:notesMasterIdLst>
    <p:notesMasterId r:id="rId65"/>
  </p:notesMasterIdLst>
  <p:sldIdLst>
    <p:sldId id="256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87" r:id="rId22"/>
    <p:sldId id="388" r:id="rId23"/>
    <p:sldId id="395" r:id="rId24"/>
    <p:sldId id="389" r:id="rId25"/>
    <p:sldId id="390" r:id="rId26"/>
    <p:sldId id="391" r:id="rId27"/>
    <p:sldId id="393" r:id="rId28"/>
    <p:sldId id="392" r:id="rId29"/>
    <p:sldId id="394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95" autoAdjust="0"/>
  </p:normalViewPr>
  <p:slideViewPr>
    <p:cSldViewPr>
      <p:cViewPr>
        <p:scale>
          <a:sx n="75" d="100"/>
          <a:sy n="75" d="100"/>
        </p:scale>
        <p:origin x="-258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viewProps" Target="view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7822B-3B77-F941-8CCC-396A1BBF2AB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3A43B-BA3B-D040-A2B4-3EA9CDFC4AFA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>
              <a:solidFill>
                <a:schemeClr val="bg1"/>
              </a:solidFill>
              <a:latin typeface="+mj-lt"/>
            </a:rPr>
            <a:t>Software error categories: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79657087-CC8D-734C-BBA9-64AA56E81B83}" type="parTrans" cxnId="{CB18BBE9-5B1E-DD43-BDAC-E07880D1CC71}">
      <dgm:prSet/>
      <dgm:spPr/>
      <dgm:t>
        <a:bodyPr/>
        <a:lstStyle/>
        <a:p>
          <a:endParaRPr lang="en-US"/>
        </a:p>
      </dgm:t>
    </dgm:pt>
    <dgm:pt modelId="{30CA26E7-1671-5B41-95B3-FE677FC33775}" type="sibTrans" cxnId="{CB18BBE9-5B1E-DD43-BDAC-E07880D1CC71}">
      <dgm:prSet/>
      <dgm:spPr/>
      <dgm:t>
        <a:bodyPr/>
        <a:lstStyle/>
        <a:p>
          <a:endParaRPr lang="en-US"/>
        </a:p>
      </dgm:t>
    </dgm:pt>
    <dgm:pt modelId="{A9AC1A6C-BCC2-A04D-988B-9BF2DAC50DC9}">
      <dgm:prSet/>
      <dgm:spPr/>
      <dgm:t>
        <a:bodyPr/>
        <a:lstStyle/>
        <a:p>
          <a:r>
            <a:rPr lang="en-AU" dirty="0" smtClean="0">
              <a:latin typeface="+mj-lt"/>
            </a:rPr>
            <a:t>Insecure interaction between components</a:t>
          </a:r>
        </a:p>
      </dgm:t>
    </dgm:pt>
    <dgm:pt modelId="{DF8F5A7A-2E51-2342-95D5-CDDC62B877DF}" type="parTrans" cxnId="{F11DFA50-C700-F34E-8E38-C3B259493D25}">
      <dgm:prSet/>
      <dgm:spPr/>
      <dgm:t>
        <a:bodyPr/>
        <a:lstStyle/>
        <a:p>
          <a:endParaRPr lang="en-US"/>
        </a:p>
      </dgm:t>
    </dgm:pt>
    <dgm:pt modelId="{78BA5F22-10EB-AD4D-8E2D-003B997428CD}" type="sibTrans" cxnId="{F11DFA50-C700-F34E-8E38-C3B259493D25}">
      <dgm:prSet/>
      <dgm:spPr/>
      <dgm:t>
        <a:bodyPr/>
        <a:lstStyle/>
        <a:p>
          <a:endParaRPr lang="en-US"/>
        </a:p>
      </dgm:t>
    </dgm:pt>
    <dgm:pt modelId="{27B1791B-B980-C045-A98C-EA1F3582A24F}">
      <dgm:prSet/>
      <dgm:spPr/>
      <dgm:t>
        <a:bodyPr/>
        <a:lstStyle/>
        <a:p>
          <a:r>
            <a:rPr lang="en-AU" dirty="0" smtClean="0">
              <a:latin typeface="+mj-lt"/>
            </a:rPr>
            <a:t>Risky resource management</a:t>
          </a:r>
        </a:p>
      </dgm:t>
    </dgm:pt>
    <dgm:pt modelId="{C6278211-237B-F346-B31A-92049C8EAF25}" type="parTrans" cxnId="{B571212B-C784-E844-8028-F7AD683EC488}">
      <dgm:prSet/>
      <dgm:spPr/>
      <dgm:t>
        <a:bodyPr/>
        <a:lstStyle/>
        <a:p>
          <a:endParaRPr lang="en-US"/>
        </a:p>
      </dgm:t>
    </dgm:pt>
    <dgm:pt modelId="{884C32AF-D50C-7248-8EAF-A1AB655A7DDB}" type="sibTrans" cxnId="{B571212B-C784-E844-8028-F7AD683EC488}">
      <dgm:prSet/>
      <dgm:spPr/>
      <dgm:t>
        <a:bodyPr/>
        <a:lstStyle/>
        <a:p>
          <a:endParaRPr lang="en-US"/>
        </a:p>
      </dgm:t>
    </dgm:pt>
    <dgm:pt modelId="{F7BCA38C-C445-E044-A475-8BA41E80B4D4}">
      <dgm:prSet/>
      <dgm:spPr/>
      <dgm:t>
        <a:bodyPr/>
        <a:lstStyle/>
        <a:p>
          <a:r>
            <a:rPr lang="en-AU" dirty="0" smtClean="0">
              <a:latin typeface="+mj-lt"/>
            </a:rPr>
            <a:t>Porous </a:t>
          </a:r>
          <a:r>
            <a:rPr lang="en-AU" dirty="0" err="1" smtClean="0">
              <a:latin typeface="+mj-lt"/>
            </a:rPr>
            <a:t>defenses</a:t>
          </a:r>
          <a:endParaRPr lang="en-AU" dirty="0" smtClean="0">
            <a:latin typeface="+mj-lt"/>
          </a:endParaRPr>
        </a:p>
      </dgm:t>
    </dgm:pt>
    <dgm:pt modelId="{1C8B3971-7779-AB41-BC3A-7AA139D7C270}" type="parTrans" cxnId="{EE679BD9-5C71-2347-AD00-E0E98E607B42}">
      <dgm:prSet/>
      <dgm:spPr/>
      <dgm:t>
        <a:bodyPr/>
        <a:lstStyle/>
        <a:p>
          <a:endParaRPr lang="en-US"/>
        </a:p>
      </dgm:t>
    </dgm:pt>
    <dgm:pt modelId="{947680A0-2FC8-4840-AB42-108385901229}" type="sibTrans" cxnId="{EE679BD9-5C71-2347-AD00-E0E98E607B42}">
      <dgm:prSet/>
      <dgm:spPr/>
      <dgm:t>
        <a:bodyPr/>
        <a:lstStyle/>
        <a:p>
          <a:endParaRPr lang="en-US"/>
        </a:p>
      </dgm:t>
    </dgm:pt>
    <dgm:pt modelId="{52706623-9578-4B4F-838A-76442C2210E6}" type="pres">
      <dgm:prSet presAssocID="{0467822B-3B77-F941-8CCC-396A1BBF2A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97E993-AA57-0A4D-9D62-726981462D1C}" type="pres">
      <dgm:prSet presAssocID="{E503A43B-BA3B-D040-A2B4-3EA9CDFC4AFA}" presName="parentLin" presStyleCnt="0"/>
      <dgm:spPr/>
    </dgm:pt>
    <dgm:pt modelId="{65D10160-BCD5-8041-957B-E10E35F84921}" type="pres">
      <dgm:prSet presAssocID="{E503A43B-BA3B-D040-A2B4-3EA9CDFC4AF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3C955CE-D6AA-984B-8317-A404AFEC686C}" type="pres">
      <dgm:prSet presAssocID="{E503A43B-BA3B-D040-A2B4-3EA9CDFC4A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7A84A-8795-AF46-ABB8-BCB0BB4854CB}" type="pres">
      <dgm:prSet presAssocID="{E503A43B-BA3B-D040-A2B4-3EA9CDFC4AFA}" presName="negativeSpace" presStyleCnt="0"/>
      <dgm:spPr/>
    </dgm:pt>
    <dgm:pt modelId="{0D48C4F9-A623-2D45-A0B7-AAFBEC90278D}" type="pres">
      <dgm:prSet presAssocID="{E503A43B-BA3B-D040-A2B4-3EA9CDFC4AF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1212B-C784-E844-8028-F7AD683EC488}" srcId="{E503A43B-BA3B-D040-A2B4-3EA9CDFC4AFA}" destId="{27B1791B-B980-C045-A98C-EA1F3582A24F}" srcOrd="1" destOrd="0" parTransId="{C6278211-237B-F346-B31A-92049C8EAF25}" sibTransId="{884C32AF-D50C-7248-8EAF-A1AB655A7DDB}"/>
    <dgm:cxn modelId="{22F7EE6C-FEA0-4E25-9AD9-9F0CE0DB3B33}" type="presOf" srcId="{E503A43B-BA3B-D040-A2B4-3EA9CDFC4AFA}" destId="{65D10160-BCD5-8041-957B-E10E35F84921}" srcOrd="0" destOrd="0" presId="urn:microsoft.com/office/officeart/2005/8/layout/list1"/>
    <dgm:cxn modelId="{DFF6B755-6E24-4A5F-8D46-035817FF46C7}" type="presOf" srcId="{F7BCA38C-C445-E044-A475-8BA41E80B4D4}" destId="{0D48C4F9-A623-2D45-A0B7-AAFBEC90278D}" srcOrd="0" destOrd="2" presId="urn:microsoft.com/office/officeart/2005/8/layout/list1"/>
    <dgm:cxn modelId="{73F62529-87D1-4415-99A6-F0E1573DCA23}" type="presOf" srcId="{27B1791B-B980-C045-A98C-EA1F3582A24F}" destId="{0D48C4F9-A623-2D45-A0B7-AAFBEC90278D}" srcOrd="0" destOrd="1" presId="urn:microsoft.com/office/officeart/2005/8/layout/list1"/>
    <dgm:cxn modelId="{CB18BBE9-5B1E-DD43-BDAC-E07880D1CC71}" srcId="{0467822B-3B77-F941-8CCC-396A1BBF2AB7}" destId="{E503A43B-BA3B-D040-A2B4-3EA9CDFC4AFA}" srcOrd="0" destOrd="0" parTransId="{79657087-CC8D-734C-BBA9-64AA56E81B83}" sibTransId="{30CA26E7-1671-5B41-95B3-FE677FC33775}"/>
    <dgm:cxn modelId="{EE679BD9-5C71-2347-AD00-E0E98E607B42}" srcId="{E503A43B-BA3B-D040-A2B4-3EA9CDFC4AFA}" destId="{F7BCA38C-C445-E044-A475-8BA41E80B4D4}" srcOrd="2" destOrd="0" parTransId="{1C8B3971-7779-AB41-BC3A-7AA139D7C270}" sibTransId="{947680A0-2FC8-4840-AB42-108385901229}"/>
    <dgm:cxn modelId="{BA88B753-4EFD-4955-949F-29BB2468AF9B}" type="presOf" srcId="{A9AC1A6C-BCC2-A04D-988B-9BF2DAC50DC9}" destId="{0D48C4F9-A623-2D45-A0B7-AAFBEC90278D}" srcOrd="0" destOrd="0" presId="urn:microsoft.com/office/officeart/2005/8/layout/list1"/>
    <dgm:cxn modelId="{F11DFA50-C700-F34E-8E38-C3B259493D25}" srcId="{E503A43B-BA3B-D040-A2B4-3EA9CDFC4AFA}" destId="{A9AC1A6C-BCC2-A04D-988B-9BF2DAC50DC9}" srcOrd="0" destOrd="0" parTransId="{DF8F5A7A-2E51-2342-95D5-CDDC62B877DF}" sibTransId="{78BA5F22-10EB-AD4D-8E2D-003B997428CD}"/>
    <dgm:cxn modelId="{DDD8F78C-7C75-44C2-93D4-A98A92420DB1}" type="presOf" srcId="{E503A43B-BA3B-D040-A2B4-3EA9CDFC4AFA}" destId="{F3C955CE-D6AA-984B-8317-A404AFEC686C}" srcOrd="1" destOrd="0" presId="urn:microsoft.com/office/officeart/2005/8/layout/list1"/>
    <dgm:cxn modelId="{B5A9B051-EF48-4D0C-B5F9-974DAE1A9C8E}" type="presOf" srcId="{0467822B-3B77-F941-8CCC-396A1BBF2AB7}" destId="{52706623-9578-4B4F-838A-76442C2210E6}" srcOrd="0" destOrd="0" presId="urn:microsoft.com/office/officeart/2005/8/layout/list1"/>
    <dgm:cxn modelId="{54168874-9DB4-4E1D-97E0-84A6BF55A229}" type="presParOf" srcId="{52706623-9578-4B4F-838A-76442C2210E6}" destId="{5397E993-AA57-0A4D-9D62-726981462D1C}" srcOrd="0" destOrd="0" presId="urn:microsoft.com/office/officeart/2005/8/layout/list1"/>
    <dgm:cxn modelId="{C9243D23-746C-43FE-81C4-8557E48C575D}" type="presParOf" srcId="{5397E993-AA57-0A4D-9D62-726981462D1C}" destId="{65D10160-BCD5-8041-957B-E10E35F84921}" srcOrd="0" destOrd="0" presId="urn:microsoft.com/office/officeart/2005/8/layout/list1"/>
    <dgm:cxn modelId="{0F83CF9D-3ED8-4D17-ADA3-576A466BA102}" type="presParOf" srcId="{5397E993-AA57-0A4D-9D62-726981462D1C}" destId="{F3C955CE-D6AA-984B-8317-A404AFEC686C}" srcOrd="1" destOrd="0" presId="urn:microsoft.com/office/officeart/2005/8/layout/list1"/>
    <dgm:cxn modelId="{F5839116-C00D-4631-BACC-8A6CA2A41C6A}" type="presParOf" srcId="{52706623-9578-4B4F-838A-76442C2210E6}" destId="{E4C7A84A-8795-AF46-ABB8-BCB0BB4854CB}" srcOrd="1" destOrd="0" presId="urn:microsoft.com/office/officeart/2005/8/layout/list1"/>
    <dgm:cxn modelId="{E0E838F4-C1AA-4C24-AE94-757192CE4163}" type="presParOf" srcId="{52706623-9578-4B4F-838A-76442C2210E6}" destId="{0D48C4F9-A623-2D45-A0B7-AAFBEC90278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DB9D7-7DBE-A245-A13C-85192D4A4C6D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8D934-4B67-404A-AF55-08DA52A9A6ED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+mj-lt"/>
            </a:rPr>
            <a:t>Most often occur in scripting languages</a:t>
          </a:r>
          <a:endParaRPr lang="en-US" b="0" dirty="0">
            <a:solidFill>
              <a:schemeClr val="bg1"/>
            </a:solidFill>
            <a:latin typeface="+mj-lt"/>
          </a:endParaRPr>
        </a:p>
      </dgm:t>
    </dgm:pt>
    <dgm:pt modelId="{CFDB04F7-441B-FB4E-8900-9D7C082D418B}" type="parTrans" cxnId="{9530F621-50D0-A34B-ABB1-EA2DC93F7D08}">
      <dgm:prSet/>
      <dgm:spPr/>
      <dgm:t>
        <a:bodyPr/>
        <a:lstStyle/>
        <a:p>
          <a:endParaRPr lang="en-US"/>
        </a:p>
      </dgm:t>
    </dgm:pt>
    <dgm:pt modelId="{DD9A7679-2511-964F-91B8-CE4A793300BF}" type="sibTrans" cxnId="{9530F621-50D0-A34B-ABB1-EA2DC93F7D08}">
      <dgm:prSet/>
      <dgm:spPr/>
      <dgm:t>
        <a:bodyPr/>
        <a:lstStyle/>
        <a:p>
          <a:endParaRPr lang="en-US"/>
        </a:p>
      </dgm:t>
    </dgm:pt>
    <dgm:pt modelId="{A88C638A-3F48-FB41-AA49-9D32387EE1BA}">
      <dgm:prSet custT="1"/>
      <dgm:spPr>
        <a:solidFill>
          <a:schemeClr val="tx1"/>
        </a:solidFill>
      </dgm:spPr>
      <dgm:t>
        <a:bodyPr/>
        <a:lstStyle/>
        <a:p>
          <a:r>
            <a:rPr lang="en-US" sz="2400" dirty="0" smtClean="0">
              <a:latin typeface="+mj-lt"/>
            </a:rPr>
            <a:t>Encourage reuse of other programs and system utilities where possible to save coding effort</a:t>
          </a:r>
        </a:p>
      </dgm:t>
    </dgm:pt>
    <dgm:pt modelId="{29CF9F67-53A7-A44E-9AFE-6DE0AD65A0A2}" type="parTrans" cxnId="{0CE7F2A4-4329-7242-B2AD-6D7B751143B1}">
      <dgm:prSet/>
      <dgm:spPr/>
      <dgm:t>
        <a:bodyPr/>
        <a:lstStyle/>
        <a:p>
          <a:endParaRPr lang="en-US"/>
        </a:p>
      </dgm:t>
    </dgm:pt>
    <dgm:pt modelId="{6806DDD0-34F4-FC48-A6BF-C1D51D5F5E25}" type="sibTrans" cxnId="{0CE7F2A4-4329-7242-B2AD-6D7B751143B1}">
      <dgm:prSet/>
      <dgm:spPr/>
      <dgm:t>
        <a:bodyPr/>
        <a:lstStyle/>
        <a:p>
          <a:endParaRPr lang="en-US"/>
        </a:p>
      </dgm:t>
    </dgm:pt>
    <dgm:pt modelId="{54F94085-D96B-6744-8919-FDC5D3BB4954}">
      <dgm:prSet custT="1"/>
      <dgm:spPr>
        <a:solidFill>
          <a:schemeClr val="tx1"/>
        </a:solidFill>
      </dgm:spPr>
      <dgm:t>
        <a:bodyPr/>
        <a:lstStyle/>
        <a:p>
          <a:r>
            <a:rPr lang="en-US" sz="2400" dirty="0" smtClean="0">
              <a:latin typeface="+mj-lt"/>
            </a:rPr>
            <a:t>Often used as Web CGI scripts</a:t>
          </a:r>
          <a:endParaRPr lang="en-US" sz="2400" dirty="0">
            <a:latin typeface="+mj-lt"/>
          </a:endParaRPr>
        </a:p>
      </dgm:t>
    </dgm:pt>
    <dgm:pt modelId="{3A86E1D1-6CE1-3040-94DB-4B8A74D85D31}" type="parTrans" cxnId="{52B5AD8D-198B-4D43-B7E4-0C2738ECBFB6}">
      <dgm:prSet/>
      <dgm:spPr/>
      <dgm:t>
        <a:bodyPr/>
        <a:lstStyle/>
        <a:p>
          <a:endParaRPr lang="en-US"/>
        </a:p>
      </dgm:t>
    </dgm:pt>
    <dgm:pt modelId="{2C80E0C7-B4A5-0B49-9759-8F5DC84B8E12}" type="sibTrans" cxnId="{52B5AD8D-198B-4D43-B7E4-0C2738ECBFB6}">
      <dgm:prSet/>
      <dgm:spPr/>
      <dgm:t>
        <a:bodyPr/>
        <a:lstStyle/>
        <a:p>
          <a:endParaRPr lang="en-US"/>
        </a:p>
      </dgm:t>
    </dgm:pt>
    <dgm:pt modelId="{146C8C96-A4EE-1B42-9762-5D0585890B49}" type="pres">
      <dgm:prSet presAssocID="{8F6DB9D7-7DBE-A245-A13C-85192D4A4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523D6-0A26-8A4B-8982-F8C8C14EDC5C}" type="pres">
      <dgm:prSet presAssocID="{F7E8D934-4B67-404A-AF55-08DA52A9A6ED}" presName="composite" presStyleCnt="0"/>
      <dgm:spPr/>
    </dgm:pt>
    <dgm:pt modelId="{FBF2F748-B814-1949-9EC8-CF6456CE4F5C}" type="pres">
      <dgm:prSet presAssocID="{F7E8D934-4B67-404A-AF55-08DA52A9A6E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A6B96-E30F-134B-9CBE-EF02D3E52DFB}" type="pres">
      <dgm:prSet presAssocID="{F7E8D934-4B67-404A-AF55-08DA52A9A6E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1F8B5-75DA-44E1-92E8-1787C3F1135C}" type="presOf" srcId="{A88C638A-3F48-FB41-AA49-9D32387EE1BA}" destId="{E0DA6B96-E30F-134B-9CBE-EF02D3E52DFB}" srcOrd="0" destOrd="0" presId="urn:microsoft.com/office/officeart/2005/8/layout/hList1"/>
    <dgm:cxn modelId="{9530F621-50D0-A34B-ABB1-EA2DC93F7D08}" srcId="{8F6DB9D7-7DBE-A245-A13C-85192D4A4C6D}" destId="{F7E8D934-4B67-404A-AF55-08DA52A9A6ED}" srcOrd="0" destOrd="0" parTransId="{CFDB04F7-441B-FB4E-8900-9D7C082D418B}" sibTransId="{DD9A7679-2511-964F-91B8-CE4A793300BF}"/>
    <dgm:cxn modelId="{BF3F0310-7468-455D-B26C-DF7109057DFF}" type="presOf" srcId="{8F6DB9D7-7DBE-A245-A13C-85192D4A4C6D}" destId="{146C8C96-A4EE-1B42-9762-5D0585890B49}" srcOrd="0" destOrd="0" presId="urn:microsoft.com/office/officeart/2005/8/layout/hList1"/>
    <dgm:cxn modelId="{6821B0C0-0D0D-4CCF-A226-EB9B42812E82}" type="presOf" srcId="{F7E8D934-4B67-404A-AF55-08DA52A9A6ED}" destId="{FBF2F748-B814-1949-9EC8-CF6456CE4F5C}" srcOrd="0" destOrd="0" presId="urn:microsoft.com/office/officeart/2005/8/layout/hList1"/>
    <dgm:cxn modelId="{0CE7F2A4-4329-7242-B2AD-6D7B751143B1}" srcId="{F7E8D934-4B67-404A-AF55-08DA52A9A6ED}" destId="{A88C638A-3F48-FB41-AA49-9D32387EE1BA}" srcOrd="0" destOrd="0" parTransId="{29CF9F67-53A7-A44E-9AFE-6DE0AD65A0A2}" sibTransId="{6806DDD0-34F4-FC48-A6BF-C1D51D5F5E25}"/>
    <dgm:cxn modelId="{879968E0-1EFC-4E29-912E-A8EB065E6FD1}" type="presOf" srcId="{54F94085-D96B-6744-8919-FDC5D3BB4954}" destId="{E0DA6B96-E30F-134B-9CBE-EF02D3E52DFB}" srcOrd="0" destOrd="1" presId="urn:microsoft.com/office/officeart/2005/8/layout/hList1"/>
    <dgm:cxn modelId="{52B5AD8D-198B-4D43-B7E4-0C2738ECBFB6}" srcId="{F7E8D934-4B67-404A-AF55-08DA52A9A6ED}" destId="{54F94085-D96B-6744-8919-FDC5D3BB4954}" srcOrd="1" destOrd="0" parTransId="{3A86E1D1-6CE1-3040-94DB-4B8A74D85D31}" sibTransId="{2C80E0C7-B4A5-0B49-9759-8F5DC84B8E12}"/>
    <dgm:cxn modelId="{BF096C3E-E826-435A-BBCE-7935E11AB4AD}" type="presParOf" srcId="{146C8C96-A4EE-1B42-9762-5D0585890B49}" destId="{264523D6-0A26-8A4B-8982-F8C8C14EDC5C}" srcOrd="0" destOrd="0" presId="urn:microsoft.com/office/officeart/2005/8/layout/hList1"/>
    <dgm:cxn modelId="{EF98DF99-6350-4CAD-B6B6-7BB50E1FC0A5}" type="presParOf" srcId="{264523D6-0A26-8A4B-8982-F8C8C14EDC5C}" destId="{FBF2F748-B814-1949-9EC8-CF6456CE4F5C}" srcOrd="0" destOrd="0" presId="urn:microsoft.com/office/officeart/2005/8/layout/hList1"/>
    <dgm:cxn modelId="{6859C0D9-DB50-4D6C-8148-862BD5BB11D2}" type="presParOf" srcId="{264523D6-0A26-8A4B-8982-F8C8C14EDC5C}" destId="{E0DA6B96-E30F-134B-9CBE-EF02D3E52D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38216-F1FC-0E42-BD3A-DA976518A916}" type="doc">
      <dgm:prSet loTypeId="urn:microsoft.com/office/officeart/2005/8/layout/hList6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9692FE-B7F9-6742-BF85-9DD37F148C70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Attacks where input provided by one user is subsequently output to another user</a:t>
          </a:r>
          <a:endParaRPr lang="en-US" b="1" dirty="0">
            <a:latin typeface="+mj-lt"/>
          </a:endParaRPr>
        </a:p>
      </dgm:t>
    </dgm:pt>
    <dgm:pt modelId="{AFCD9345-8969-654C-87F9-9DC5D0E88FBC}" type="parTrans" cxnId="{EAE945F3-D1C1-FB44-8352-D305FD4AD53F}">
      <dgm:prSet/>
      <dgm:spPr/>
      <dgm:t>
        <a:bodyPr/>
        <a:lstStyle/>
        <a:p>
          <a:endParaRPr lang="en-US"/>
        </a:p>
      </dgm:t>
    </dgm:pt>
    <dgm:pt modelId="{1897314B-E8F3-6B41-B262-3C0EDBDEB7F1}" type="sibTrans" cxnId="{EAE945F3-D1C1-FB44-8352-D305FD4AD53F}">
      <dgm:prSet/>
      <dgm:spPr/>
      <dgm:t>
        <a:bodyPr/>
        <a:lstStyle/>
        <a:p>
          <a:endParaRPr lang="en-US"/>
        </a:p>
      </dgm:t>
    </dgm:pt>
    <dgm:pt modelId="{0FDBFFBF-32AF-2145-B2FB-791C0BA6AEC5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Commonly seen in scripted Web applications</a:t>
          </a:r>
        </a:p>
      </dgm:t>
    </dgm:pt>
    <dgm:pt modelId="{3B44C05C-8249-8441-B19A-03FF36505A67}" type="parTrans" cxnId="{28FE6D0C-E148-5E43-A23F-D50B1E91AEFA}">
      <dgm:prSet/>
      <dgm:spPr/>
      <dgm:t>
        <a:bodyPr/>
        <a:lstStyle/>
        <a:p>
          <a:endParaRPr lang="en-US"/>
        </a:p>
      </dgm:t>
    </dgm:pt>
    <dgm:pt modelId="{386E5FEE-12CF-CA46-896C-91710AD0224B}" type="sibTrans" cxnId="{28FE6D0C-E148-5E43-A23F-D50B1E91AEFA}">
      <dgm:prSet/>
      <dgm:spPr/>
      <dgm:t>
        <a:bodyPr/>
        <a:lstStyle/>
        <a:p>
          <a:endParaRPr lang="en-US"/>
        </a:p>
      </dgm:t>
    </dgm:pt>
    <dgm:pt modelId="{8474B88D-393D-F041-BBB4-E1DA4C6BEC54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Vulnerability involves the inclusion of script code in the HTML content</a:t>
          </a:r>
          <a:endParaRPr lang="en-US" b="1" dirty="0">
            <a:latin typeface="+mj-lt"/>
          </a:endParaRPr>
        </a:p>
      </dgm:t>
    </dgm:pt>
    <dgm:pt modelId="{411787C8-E856-874D-BA41-D046582EA773}" type="parTrans" cxnId="{5CE98DFA-9EF2-D741-BEA2-B9698243485A}">
      <dgm:prSet/>
      <dgm:spPr/>
      <dgm:t>
        <a:bodyPr/>
        <a:lstStyle/>
        <a:p>
          <a:endParaRPr lang="en-US"/>
        </a:p>
      </dgm:t>
    </dgm:pt>
    <dgm:pt modelId="{6893AEF9-A94B-7240-A31E-1246AEC64669}" type="sibTrans" cxnId="{5CE98DFA-9EF2-D741-BEA2-B9698243485A}">
      <dgm:prSet/>
      <dgm:spPr/>
      <dgm:t>
        <a:bodyPr/>
        <a:lstStyle/>
        <a:p>
          <a:endParaRPr lang="en-US"/>
        </a:p>
      </dgm:t>
    </dgm:pt>
    <dgm:pt modelId="{797AC862-5275-0441-A11C-70B003F91977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Script code may need to access data associated with other pages</a:t>
          </a:r>
          <a:endParaRPr lang="en-US" b="1" dirty="0">
            <a:latin typeface="+mj-lt"/>
          </a:endParaRPr>
        </a:p>
      </dgm:t>
    </dgm:pt>
    <dgm:pt modelId="{1F5856B2-F95E-1845-867A-47DF2330CC5F}" type="parTrans" cxnId="{83CC318D-D3E5-8B40-B91D-D1240953457E}">
      <dgm:prSet/>
      <dgm:spPr/>
      <dgm:t>
        <a:bodyPr/>
        <a:lstStyle/>
        <a:p>
          <a:endParaRPr lang="en-US"/>
        </a:p>
      </dgm:t>
    </dgm:pt>
    <dgm:pt modelId="{5F821B6B-9AFD-7B42-A384-368E0F6542EE}" type="sibTrans" cxnId="{83CC318D-D3E5-8B40-B91D-D1240953457E}">
      <dgm:prSet/>
      <dgm:spPr/>
      <dgm:t>
        <a:bodyPr/>
        <a:lstStyle/>
        <a:p>
          <a:endParaRPr lang="en-US"/>
        </a:p>
      </dgm:t>
    </dgm:pt>
    <dgm:pt modelId="{E4E72A15-A256-CE49-980B-A08E82DA0005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Browsers impose security checks and restrict data access to pages originating from the same site</a:t>
          </a:r>
          <a:endParaRPr lang="en-US" b="1" dirty="0">
            <a:latin typeface="+mj-lt"/>
          </a:endParaRPr>
        </a:p>
      </dgm:t>
    </dgm:pt>
    <dgm:pt modelId="{41668D30-C8EE-7F45-BB6B-875C86CC7304}" type="parTrans" cxnId="{35320135-06F9-7C47-8CCF-5F798A6AE1DB}">
      <dgm:prSet/>
      <dgm:spPr/>
      <dgm:t>
        <a:bodyPr/>
        <a:lstStyle/>
        <a:p>
          <a:endParaRPr lang="en-US"/>
        </a:p>
      </dgm:t>
    </dgm:pt>
    <dgm:pt modelId="{9BC2AB1C-2EBE-344C-A338-89EE7B9BC640}" type="sibTrans" cxnId="{35320135-06F9-7C47-8CCF-5F798A6AE1DB}">
      <dgm:prSet/>
      <dgm:spPr/>
      <dgm:t>
        <a:bodyPr/>
        <a:lstStyle/>
        <a:p>
          <a:endParaRPr lang="en-US"/>
        </a:p>
      </dgm:t>
    </dgm:pt>
    <dgm:pt modelId="{7299EB4B-515F-C240-9F12-2B5C69E7C8AD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Exploit assumption that all content from one site is equally trusted and hence is permitted to interact with other content from the site</a:t>
          </a:r>
          <a:endParaRPr lang="en-US" b="1" dirty="0">
            <a:latin typeface="+mj-lt"/>
          </a:endParaRPr>
        </a:p>
      </dgm:t>
    </dgm:pt>
    <dgm:pt modelId="{C73192B3-045F-854A-97CF-F48EE6C5F510}" type="parTrans" cxnId="{DE07CD6B-D524-CE42-A697-F2118F000714}">
      <dgm:prSet/>
      <dgm:spPr/>
      <dgm:t>
        <a:bodyPr/>
        <a:lstStyle/>
        <a:p>
          <a:endParaRPr lang="en-US"/>
        </a:p>
      </dgm:t>
    </dgm:pt>
    <dgm:pt modelId="{AABD1336-E1F2-AF4F-9EAF-3AB8543BCBAC}" type="sibTrans" cxnId="{DE07CD6B-D524-CE42-A697-F2118F000714}">
      <dgm:prSet/>
      <dgm:spPr/>
      <dgm:t>
        <a:bodyPr/>
        <a:lstStyle/>
        <a:p>
          <a:endParaRPr lang="en-US"/>
        </a:p>
      </dgm:t>
    </dgm:pt>
    <dgm:pt modelId="{59383F9F-B252-8043-A32A-EFB5A575996F}">
      <dgm:prSet/>
      <dgm:spPr/>
      <dgm:t>
        <a:bodyPr/>
        <a:lstStyle/>
        <a:p>
          <a:pPr rtl="0"/>
          <a:endParaRPr lang="en-US" b="1" dirty="0" smtClean="0">
            <a:latin typeface="+mj-lt"/>
          </a:endParaRPr>
        </a:p>
        <a:p>
          <a:pPr rtl="0"/>
          <a:r>
            <a:rPr lang="en-US" b="1" dirty="0" smtClean="0">
              <a:latin typeface="+mj-lt"/>
            </a:rPr>
            <a:t>XSS reflection vulnerability</a:t>
          </a:r>
          <a:endParaRPr lang="en-US" b="1" dirty="0">
            <a:latin typeface="+mj-lt"/>
          </a:endParaRPr>
        </a:p>
      </dgm:t>
    </dgm:pt>
    <dgm:pt modelId="{98946462-F1F4-2F45-A0EA-D932BBE1E621}" type="parTrans" cxnId="{51F3357C-397C-484F-A72C-922CDA10F104}">
      <dgm:prSet/>
      <dgm:spPr/>
      <dgm:t>
        <a:bodyPr/>
        <a:lstStyle/>
        <a:p>
          <a:endParaRPr lang="en-US"/>
        </a:p>
      </dgm:t>
    </dgm:pt>
    <dgm:pt modelId="{83BA5EE4-62E5-5E4F-9368-A726FB81807E}" type="sibTrans" cxnId="{51F3357C-397C-484F-A72C-922CDA10F104}">
      <dgm:prSet/>
      <dgm:spPr/>
      <dgm:t>
        <a:bodyPr/>
        <a:lstStyle/>
        <a:p>
          <a:endParaRPr lang="en-US"/>
        </a:p>
      </dgm:t>
    </dgm:pt>
    <dgm:pt modelId="{EA459881-D6FA-8F4A-AB46-DCA7E65CA43D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Attacker includes the malicious script content in data supplied to a site</a:t>
          </a:r>
          <a:endParaRPr lang="en-US" b="1" dirty="0">
            <a:latin typeface="+mj-lt"/>
          </a:endParaRPr>
        </a:p>
      </dgm:t>
    </dgm:pt>
    <dgm:pt modelId="{8D099309-C48E-794C-BE14-649CD5F89254}" type="parTrans" cxnId="{B27B83CE-3276-D24A-9308-51E50C6FF3B8}">
      <dgm:prSet/>
      <dgm:spPr/>
      <dgm:t>
        <a:bodyPr/>
        <a:lstStyle/>
        <a:p>
          <a:endParaRPr lang="en-US"/>
        </a:p>
      </dgm:t>
    </dgm:pt>
    <dgm:pt modelId="{EC211667-D220-EF40-8228-2EC717277E57}" type="sibTrans" cxnId="{B27B83CE-3276-D24A-9308-51E50C6FF3B8}">
      <dgm:prSet/>
      <dgm:spPr/>
      <dgm:t>
        <a:bodyPr/>
        <a:lstStyle/>
        <a:p>
          <a:endParaRPr lang="en-US"/>
        </a:p>
      </dgm:t>
    </dgm:pt>
    <dgm:pt modelId="{46EBF384-467E-B949-AFEB-A2D10AEF5E9B}" type="pres">
      <dgm:prSet presAssocID="{ED738216-F1FC-0E42-BD3A-DA976518A9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3B943-EFD4-CA49-81F0-3B5F3ED8EF44}" type="pres">
      <dgm:prSet presAssocID="{8A9692FE-B7F9-6742-BF85-9DD37F148C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8D496-52D2-1B4E-B7DF-6C7534CDCA91}" type="pres">
      <dgm:prSet presAssocID="{1897314B-E8F3-6B41-B262-3C0EDBDEB7F1}" presName="sibTrans" presStyleCnt="0"/>
      <dgm:spPr/>
      <dgm:t>
        <a:bodyPr/>
        <a:lstStyle/>
        <a:p>
          <a:endParaRPr lang="en-US"/>
        </a:p>
      </dgm:t>
    </dgm:pt>
    <dgm:pt modelId="{14688093-8D8B-6348-AECE-C5CB825B39E9}" type="pres">
      <dgm:prSet presAssocID="{0FDBFFBF-32AF-2145-B2FB-791C0BA6AE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E7CC-336A-2048-8B1A-136973C493DE}" type="pres">
      <dgm:prSet presAssocID="{386E5FEE-12CF-CA46-896C-91710AD0224B}" presName="sibTrans" presStyleCnt="0"/>
      <dgm:spPr/>
      <dgm:t>
        <a:bodyPr/>
        <a:lstStyle/>
        <a:p>
          <a:endParaRPr lang="en-US"/>
        </a:p>
      </dgm:t>
    </dgm:pt>
    <dgm:pt modelId="{3FE07096-8FB5-9946-B5FA-8A05FD6FAB4C}" type="pres">
      <dgm:prSet presAssocID="{7299EB4B-515F-C240-9F12-2B5C69E7C8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BC24-43C5-1549-BA48-1327AB121258}" type="pres">
      <dgm:prSet presAssocID="{AABD1336-E1F2-AF4F-9EAF-3AB8543BCBAC}" presName="sibTrans" presStyleCnt="0"/>
      <dgm:spPr/>
      <dgm:t>
        <a:bodyPr/>
        <a:lstStyle/>
        <a:p>
          <a:endParaRPr lang="en-US"/>
        </a:p>
      </dgm:t>
    </dgm:pt>
    <dgm:pt modelId="{5C65FDC7-D923-E249-BFF8-519500BF915D}" type="pres">
      <dgm:prSet presAssocID="{59383F9F-B252-8043-A32A-EFB5A57599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DBAE0-FC32-48E0-B9C9-1817FF5A5F45}" type="presOf" srcId="{797AC862-5275-0441-A11C-70B003F91977}" destId="{14688093-8D8B-6348-AECE-C5CB825B39E9}" srcOrd="0" destOrd="2" presId="urn:microsoft.com/office/officeart/2005/8/layout/hList6"/>
    <dgm:cxn modelId="{F99C0C27-8D2E-4A41-9599-398F28C2B6A4}" type="presOf" srcId="{E4E72A15-A256-CE49-980B-A08E82DA0005}" destId="{14688093-8D8B-6348-AECE-C5CB825B39E9}" srcOrd="0" destOrd="3" presId="urn:microsoft.com/office/officeart/2005/8/layout/hList6"/>
    <dgm:cxn modelId="{5ECD44B3-39EC-46F3-BCD1-F6BC87641567}" type="presOf" srcId="{EA459881-D6FA-8F4A-AB46-DCA7E65CA43D}" destId="{5C65FDC7-D923-E249-BFF8-519500BF915D}" srcOrd="0" destOrd="1" presId="urn:microsoft.com/office/officeart/2005/8/layout/hList6"/>
    <dgm:cxn modelId="{35320135-06F9-7C47-8CCF-5F798A6AE1DB}" srcId="{0FDBFFBF-32AF-2145-B2FB-791C0BA6AEC5}" destId="{E4E72A15-A256-CE49-980B-A08E82DA0005}" srcOrd="2" destOrd="0" parTransId="{41668D30-C8EE-7F45-BB6B-875C86CC7304}" sibTransId="{9BC2AB1C-2EBE-344C-A338-89EE7B9BC640}"/>
    <dgm:cxn modelId="{83CC318D-D3E5-8B40-B91D-D1240953457E}" srcId="{0FDBFFBF-32AF-2145-B2FB-791C0BA6AEC5}" destId="{797AC862-5275-0441-A11C-70B003F91977}" srcOrd="1" destOrd="0" parTransId="{1F5856B2-F95E-1845-867A-47DF2330CC5F}" sibTransId="{5F821B6B-9AFD-7B42-A384-368E0F6542EE}"/>
    <dgm:cxn modelId="{B27B83CE-3276-D24A-9308-51E50C6FF3B8}" srcId="{59383F9F-B252-8043-A32A-EFB5A575996F}" destId="{EA459881-D6FA-8F4A-AB46-DCA7E65CA43D}" srcOrd="0" destOrd="0" parTransId="{8D099309-C48E-794C-BE14-649CD5F89254}" sibTransId="{EC211667-D220-EF40-8228-2EC717277E57}"/>
    <dgm:cxn modelId="{DE07CD6B-D524-CE42-A697-F2118F000714}" srcId="{ED738216-F1FC-0E42-BD3A-DA976518A916}" destId="{7299EB4B-515F-C240-9F12-2B5C69E7C8AD}" srcOrd="2" destOrd="0" parTransId="{C73192B3-045F-854A-97CF-F48EE6C5F510}" sibTransId="{AABD1336-E1F2-AF4F-9EAF-3AB8543BCBAC}"/>
    <dgm:cxn modelId="{EAE945F3-D1C1-FB44-8352-D305FD4AD53F}" srcId="{ED738216-F1FC-0E42-BD3A-DA976518A916}" destId="{8A9692FE-B7F9-6742-BF85-9DD37F148C70}" srcOrd="0" destOrd="0" parTransId="{AFCD9345-8969-654C-87F9-9DC5D0E88FBC}" sibTransId="{1897314B-E8F3-6B41-B262-3C0EDBDEB7F1}"/>
    <dgm:cxn modelId="{5CE98DFA-9EF2-D741-BEA2-B9698243485A}" srcId="{0FDBFFBF-32AF-2145-B2FB-791C0BA6AEC5}" destId="{8474B88D-393D-F041-BBB4-E1DA4C6BEC54}" srcOrd="0" destOrd="0" parTransId="{411787C8-E856-874D-BA41-D046582EA773}" sibTransId="{6893AEF9-A94B-7240-A31E-1246AEC64669}"/>
    <dgm:cxn modelId="{51F3357C-397C-484F-A72C-922CDA10F104}" srcId="{ED738216-F1FC-0E42-BD3A-DA976518A916}" destId="{59383F9F-B252-8043-A32A-EFB5A575996F}" srcOrd="3" destOrd="0" parTransId="{98946462-F1F4-2F45-A0EA-D932BBE1E621}" sibTransId="{83BA5EE4-62E5-5E4F-9368-A726FB81807E}"/>
    <dgm:cxn modelId="{5F5BBE1A-B6EE-46D2-B671-87F09660ECF4}" type="presOf" srcId="{0FDBFFBF-32AF-2145-B2FB-791C0BA6AEC5}" destId="{14688093-8D8B-6348-AECE-C5CB825B39E9}" srcOrd="0" destOrd="0" presId="urn:microsoft.com/office/officeart/2005/8/layout/hList6"/>
    <dgm:cxn modelId="{E79B8FB2-79AF-41E4-ACD8-C37563EF6400}" type="presOf" srcId="{59383F9F-B252-8043-A32A-EFB5A575996F}" destId="{5C65FDC7-D923-E249-BFF8-519500BF915D}" srcOrd="0" destOrd="0" presId="urn:microsoft.com/office/officeart/2005/8/layout/hList6"/>
    <dgm:cxn modelId="{9B82EA27-DCC3-4C30-BA4A-A6CEA7428879}" type="presOf" srcId="{8A9692FE-B7F9-6742-BF85-9DD37F148C70}" destId="{E4D3B943-EFD4-CA49-81F0-3B5F3ED8EF44}" srcOrd="0" destOrd="0" presId="urn:microsoft.com/office/officeart/2005/8/layout/hList6"/>
    <dgm:cxn modelId="{28FE6D0C-E148-5E43-A23F-D50B1E91AEFA}" srcId="{ED738216-F1FC-0E42-BD3A-DA976518A916}" destId="{0FDBFFBF-32AF-2145-B2FB-791C0BA6AEC5}" srcOrd="1" destOrd="0" parTransId="{3B44C05C-8249-8441-B19A-03FF36505A67}" sibTransId="{386E5FEE-12CF-CA46-896C-91710AD0224B}"/>
    <dgm:cxn modelId="{1F9C49D9-BAFB-4D4F-B711-34278D084C9A}" type="presOf" srcId="{8474B88D-393D-F041-BBB4-E1DA4C6BEC54}" destId="{14688093-8D8B-6348-AECE-C5CB825B39E9}" srcOrd="0" destOrd="1" presId="urn:microsoft.com/office/officeart/2005/8/layout/hList6"/>
    <dgm:cxn modelId="{976611C4-665E-4C40-A2FF-F0FEB44A2687}" type="presOf" srcId="{ED738216-F1FC-0E42-BD3A-DA976518A916}" destId="{46EBF384-467E-B949-AFEB-A2D10AEF5E9B}" srcOrd="0" destOrd="0" presId="urn:microsoft.com/office/officeart/2005/8/layout/hList6"/>
    <dgm:cxn modelId="{1254FC32-951B-41BA-A78F-B5FE3BF62727}" type="presOf" srcId="{7299EB4B-515F-C240-9F12-2B5C69E7C8AD}" destId="{3FE07096-8FB5-9946-B5FA-8A05FD6FAB4C}" srcOrd="0" destOrd="0" presId="urn:microsoft.com/office/officeart/2005/8/layout/hList6"/>
    <dgm:cxn modelId="{9B4C0271-287E-4CB6-977B-7E4571D251B5}" type="presParOf" srcId="{46EBF384-467E-B949-AFEB-A2D10AEF5E9B}" destId="{E4D3B943-EFD4-CA49-81F0-3B5F3ED8EF44}" srcOrd="0" destOrd="0" presId="urn:microsoft.com/office/officeart/2005/8/layout/hList6"/>
    <dgm:cxn modelId="{2F534053-D6E1-4ABC-A1A8-45F3DE4B589C}" type="presParOf" srcId="{46EBF384-467E-B949-AFEB-A2D10AEF5E9B}" destId="{2988D496-52D2-1B4E-B7DF-6C7534CDCA91}" srcOrd="1" destOrd="0" presId="urn:microsoft.com/office/officeart/2005/8/layout/hList6"/>
    <dgm:cxn modelId="{F981D05C-E035-49C4-9517-B80E249D35E7}" type="presParOf" srcId="{46EBF384-467E-B949-AFEB-A2D10AEF5E9B}" destId="{14688093-8D8B-6348-AECE-C5CB825B39E9}" srcOrd="2" destOrd="0" presId="urn:microsoft.com/office/officeart/2005/8/layout/hList6"/>
    <dgm:cxn modelId="{C603A3FC-7F80-4B89-93B8-48D3796DE4DB}" type="presParOf" srcId="{46EBF384-467E-B949-AFEB-A2D10AEF5E9B}" destId="{365DE7CC-336A-2048-8B1A-136973C493DE}" srcOrd="3" destOrd="0" presId="urn:microsoft.com/office/officeart/2005/8/layout/hList6"/>
    <dgm:cxn modelId="{A3249D69-A815-4931-8B47-15A4F5CAE14C}" type="presParOf" srcId="{46EBF384-467E-B949-AFEB-A2D10AEF5E9B}" destId="{3FE07096-8FB5-9946-B5FA-8A05FD6FAB4C}" srcOrd="4" destOrd="0" presId="urn:microsoft.com/office/officeart/2005/8/layout/hList6"/>
    <dgm:cxn modelId="{D705894C-5F27-4CA6-8419-5870794FF89B}" type="presParOf" srcId="{46EBF384-467E-B949-AFEB-A2D10AEF5E9B}" destId="{6C8BBC24-43C5-1549-BA48-1327AB121258}" srcOrd="5" destOrd="0" presId="urn:microsoft.com/office/officeart/2005/8/layout/hList6"/>
    <dgm:cxn modelId="{7F0987A1-E65A-4010-9657-5C3227617DAF}" type="presParOf" srcId="{46EBF384-467E-B949-AFEB-A2D10AEF5E9B}" destId="{5C65FDC7-D923-E249-BFF8-519500BF915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6E5084-BF79-8D4F-B8F8-8D40037411FF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2969C-64AD-EB40-99D8-D5AE11971D8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May have multiple means of encoding text</a:t>
          </a:r>
          <a:endParaRPr lang="en-US" dirty="0">
            <a:solidFill>
              <a:srgbClr val="000000"/>
            </a:solidFill>
          </a:endParaRPr>
        </a:p>
      </dgm:t>
    </dgm:pt>
    <dgm:pt modelId="{CE683BE2-197D-984D-A108-CD9772CA50C5}" type="parTrans" cxnId="{39E77223-B610-0146-8702-2013CA9B9C53}">
      <dgm:prSet/>
      <dgm:spPr/>
      <dgm:t>
        <a:bodyPr/>
        <a:lstStyle/>
        <a:p>
          <a:endParaRPr lang="en-US"/>
        </a:p>
      </dgm:t>
    </dgm:pt>
    <dgm:pt modelId="{62609E81-BA9C-8B43-8A8C-93F36C211252}" type="sibTrans" cxnId="{39E77223-B610-0146-8702-2013CA9B9C53}">
      <dgm:prSet/>
      <dgm:spPr/>
      <dgm:t>
        <a:bodyPr/>
        <a:lstStyle/>
        <a:p>
          <a:endParaRPr lang="en-US"/>
        </a:p>
      </dgm:t>
    </dgm:pt>
    <dgm:pt modelId="{EF49A38D-853D-9345-8322-2721E4D5EED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Growing requirement to support users around the globe and to interact with them using their own languages</a:t>
          </a:r>
          <a:endParaRPr lang="en-US" dirty="0">
            <a:solidFill>
              <a:schemeClr val="bg1"/>
            </a:solidFill>
          </a:endParaRPr>
        </a:p>
      </dgm:t>
    </dgm:pt>
    <dgm:pt modelId="{CD48E14E-7846-DB44-A626-8C8B9565526F}" type="parTrans" cxnId="{EC4A1FBC-D744-AA42-96F2-E69641A52809}">
      <dgm:prSet/>
      <dgm:spPr/>
      <dgm:t>
        <a:bodyPr/>
        <a:lstStyle/>
        <a:p>
          <a:endParaRPr lang="en-US"/>
        </a:p>
      </dgm:t>
    </dgm:pt>
    <dgm:pt modelId="{16C932C3-BCA6-C147-99C0-6292428E090F}" type="sibTrans" cxnId="{EC4A1FBC-D744-AA42-96F2-E69641A52809}">
      <dgm:prSet/>
      <dgm:spPr/>
      <dgm:t>
        <a:bodyPr/>
        <a:lstStyle/>
        <a:p>
          <a:endParaRPr lang="en-US"/>
        </a:p>
      </dgm:t>
    </dgm:pt>
    <dgm:pt modelId="{4F2FC5F4-4D7E-C44B-B28E-24C1F7FC335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Unicode used for internationalization</a:t>
          </a:r>
          <a:endParaRPr lang="en-US" dirty="0">
            <a:solidFill>
              <a:schemeClr val="bg1"/>
            </a:solidFill>
          </a:endParaRPr>
        </a:p>
      </dgm:t>
    </dgm:pt>
    <dgm:pt modelId="{3F45B9D8-8D19-FD47-88F1-5FF7482F2EF6}" type="parTrans" cxnId="{33CF3F25-898D-4B45-ACDE-7B6C88813F1B}">
      <dgm:prSet/>
      <dgm:spPr/>
      <dgm:t>
        <a:bodyPr/>
        <a:lstStyle/>
        <a:p>
          <a:endParaRPr lang="en-US"/>
        </a:p>
      </dgm:t>
    </dgm:pt>
    <dgm:pt modelId="{E842DD4D-D2E4-9946-9776-A956913ADC6C}" type="sibTrans" cxnId="{33CF3F25-898D-4B45-ACDE-7B6C88813F1B}">
      <dgm:prSet/>
      <dgm:spPr/>
      <dgm:t>
        <a:bodyPr/>
        <a:lstStyle/>
        <a:p>
          <a:endParaRPr lang="en-US"/>
        </a:p>
      </dgm:t>
    </dgm:pt>
    <dgm:pt modelId="{F01C4732-52FF-A448-A958-E1E0E83A000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Uses 16-bit value for characters</a:t>
          </a:r>
          <a:endParaRPr lang="en-US" b="1" dirty="0">
            <a:solidFill>
              <a:schemeClr val="bg1"/>
            </a:solidFill>
          </a:endParaRPr>
        </a:p>
      </dgm:t>
    </dgm:pt>
    <dgm:pt modelId="{A8170C48-DE13-BB41-86C7-71647CC25BEE}" type="parTrans" cxnId="{3F25AAD3-A824-B640-BE63-0913145BCA60}">
      <dgm:prSet/>
      <dgm:spPr/>
      <dgm:t>
        <a:bodyPr/>
        <a:lstStyle/>
        <a:p>
          <a:endParaRPr lang="en-US"/>
        </a:p>
      </dgm:t>
    </dgm:pt>
    <dgm:pt modelId="{1A1BF011-42F9-6F46-9173-7DE52425F2B5}" type="sibTrans" cxnId="{3F25AAD3-A824-B640-BE63-0913145BCA60}">
      <dgm:prSet/>
      <dgm:spPr/>
      <dgm:t>
        <a:bodyPr/>
        <a:lstStyle/>
        <a:p>
          <a:endParaRPr lang="en-US"/>
        </a:p>
      </dgm:t>
    </dgm:pt>
    <dgm:pt modelId="{2ED619CB-BE31-C842-8243-DC6DCA48B04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smtClean="0">
              <a:solidFill>
                <a:schemeClr val="bg1"/>
              </a:solidFill>
            </a:rPr>
            <a:t>UTF-8 encodes as 1-4 byte sequences</a:t>
          </a:r>
          <a:endParaRPr lang="en-US" dirty="0">
            <a:solidFill>
              <a:schemeClr val="bg1"/>
            </a:solidFill>
          </a:endParaRPr>
        </a:p>
      </dgm:t>
    </dgm:pt>
    <dgm:pt modelId="{861EC772-996D-CA46-A68B-B2ACE9D3AAFC}" type="parTrans" cxnId="{451D972A-02C7-0E43-8519-19EF150AE351}">
      <dgm:prSet/>
      <dgm:spPr/>
      <dgm:t>
        <a:bodyPr/>
        <a:lstStyle/>
        <a:p>
          <a:endParaRPr lang="en-US"/>
        </a:p>
      </dgm:t>
    </dgm:pt>
    <dgm:pt modelId="{E114DBFD-9C9D-014A-AB61-A136050145FD}" type="sibTrans" cxnId="{451D972A-02C7-0E43-8519-19EF150AE351}">
      <dgm:prSet/>
      <dgm:spPr/>
      <dgm:t>
        <a:bodyPr/>
        <a:lstStyle/>
        <a:p>
          <a:endParaRPr lang="en-US"/>
        </a:p>
      </dgm:t>
    </dgm:pt>
    <dgm:pt modelId="{267E9D08-F703-B74D-9DCB-4AC2AC9C676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Many Unicode decoders accept any valid equivalent sequence</a:t>
          </a:r>
          <a:endParaRPr lang="en-US" dirty="0">
            <a:solidFill>
              <a:schemeClr val="bg1"/>
            </a:solidFill>
          </a:endParaRPr>
        </a:p>
      </dgm:t>
    </dgm:pt>
    <dgm:pt modelId="{864176AE-9B05-3A45-9B1F-A4D4081450B6}" type="parTrans" cxnId="{DA586226-1346-8940-B77E-559D4A9ECD0B}">
      <dgm:prSet/>
      <dgm:spPr/>
      <dgm:t>
        <a:bodyPr/>
        <a:lstStyle/>
        <a:p>
          <a:endParaRPr lang="en-US"/>
        </a:p>
      </dgm:t>
    </dgm:pt>
    <dgm:pt modelId="{31D0B451-E11F-954D-9CC2-B97A96A12BB9}" type="sibTrans" cxnId="{DA586226-1346-8940-B77E-559D4A9ECD0B}">
      <dgm:prSet/>
      <dgm:spPr/>
      <dgm:t>
        <a:bodyPr/>
        <a:lstStyle/>
        <a:p>
          <a:endParaRPr lang="en-US"/>
        </a:p>
      </dgm:t>
    </dgm:pt>
    <dgm:pt modelId="{27CBCD3C-5FB5-EE4A-BCF4-AE25FA2839D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Canonicalization</a:t>
          </a:r>
          <a:endParaRPr lang="en-US" dirty="0">
            <a:solidFill>
              <a:srgbClr val="000000"/>
            </a:solidFill>
          </a:endParaRPr>
        </a:p>
      </dgm:t>
    </dgm:pt>
    <dgm:pt modelId="{51EF4A55-A63C-4149-B370-64D32EE3C20E}" type="parTrans" cxnId="{EEDA5FEE-29F4-0244-9A50-5C756176FD1F}">
      <dgm:prSet/>
      <dgm:spPr/>
      <dgm:t>
        <a:bodyPr/>
        <a:lstStyle/>
        <a:p>
          <a:endParaRPr lang="en-US"/>
        </a:p>
      </dgm:t>
    </dgm:pt>
    <dgm:pt modelId="{BDAD73A3-6D70-C34C-ACBC-082DB3ECFFA9}" type="sibTrans" cxnId="{EEDA5FEE-29F4-0244-9A50-5C756176FD1F}">
      <dgm:prSet/>
      <dgm:spPr/>
      <dgm:t>
        <a:bodyPr/>
        <a:lstStyle/>
        <a:p>
          <a:endParaRPr lang="en-US"/>
        </a:p>
      </dgm:t>
    </dgm:pt>
    <dgm:pt modelId="{571F22D0-C97F-1941-B635-D03FA6CDE1C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Transforming input data into a single, standard, minimal representation</a:t>
          </a:r>
          <a:endParaRPr lang="en-US" dirty="0">
            <a:solidFill>
              <a:srgbClr val="000000"/>
            </a:solidFill>
          </a:endParaRPr>
        </a:p>
      </dgm:t>
    </dgm:pt>
    <dgm:pt modelId="{87A743B2-0339-0E40-9CB4-02DEA10BB58D}" type="parTrans" cxnId="{E50430A3-69E8-C440-A2DA-556DA7227F17}">
      <dgm:prSet/>
      <dgm:spPr/>
      <dgm:t>
        <a:bodyPr/>
        <a:lstStyle/>
        <a:p>
          <a:endParaRPr lang="en-US"/>
        </a:p>
      </dgm:t>
    </dgm:pt>
    <dgm:pt modelId="{593D82F4-D0C3-9A4C-BFD0-D8B8905CEB7E}" type="sibTrans" cxnId="{E50430A3-69E8-C440-A2DA-556DA7227F17}">
      <dgm:prSet/>
      <dgm:spPr/>
      <dgm:t>
        <a:bodyPr/>
        <a:lstStyle/>
        <a:p>
          <a:endParaRPr lang="en-US"/>
        </a:p>
      </dgm:t>
    </dgm:pt>
    <dgm:pt modelId="{2AFF1C23-218F-9D48-A3F7-5DE0E103B2D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Once this is done the input data can be compared with a single representation of acceptable input values</a:t>
          </a:r>
          <a:endParaRPr lang="en-US" b="1" dirty="0">
            <a:solidFill>
              <a:srgbClr val="000000"/>
            </a:solidFill>
          </a:endParaRPr>
        </a:p>
      </dgm:t>
    </dgm:pt>
    <dgm:pt modelId="{81566D01-30DD-2445-979D-EC0959741233}" type="parTrans" cxnId="{987916CB-32FF-4545-A461-01F7E9D163EE}">
      <dgm:prSet/>
      <dgm:spPr/>
      <dgm:t>
        <a:bodyPr/>
        <a:lstStyle/>
        <a:p>
          <a:endParaRPr lang="en-US"/>
        </a:p>
      </dgm:t>
    </dgm:pt>
    <dgm:pt modelId="{777D6374-3398-FB4C-AFCD-14C21DE7BC53}" type="sibTrans" cxnId="{987916CB-32FF-4545-A461-01F7E9D163EE}">
      <dgm:prSet/>
      <dgm:spPr/>
      <dgm:t>
        <a:bodyPr/>
        <a:lstStyle/>
        <a:p>
          <a:endParaRPr lang="en-US"/>
        </a:p>
      </dgm:t>
    </dgm:pt>
    <dgm:pt modelId="{F865AF6A-4552-E345-979E-EC4EB2155590}" type="pres">
      <dgm:prSet presAssocID="{256E5084-BF79-8D4F-B8F8-8D4003741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EE1DD3-5146-6648-8550-938B270C5A5F}" type="pres">
      <dgm:prSet presAssocID="{4782969C-64AD-EB40-99D8-D5AE11971D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BA97E-1841-A342-A950-AE0430D96A2E}" type="pres">
      <dgm:prSet presAssocID="{62609E81-BA9C-8B43-8A8C-93F36C211252}" presName="sibTrans" presStyleCnt="0"/>
      <dgm:spPr/>
      <dgm:t>
        <a:bodyPr/>
        <a:lstStyle/>
        <a:p>
          <a:endParaRPr lang="en-US"/>
        </a:p>
      </dgm:t>
    </dgm:pt>
    <dgm:pt modelId="{45599BEF-0D0D-1949-9440-C20BE8AE2661}" type="pres">
      <dgm:prSet presAssocID="{EF49A38D-853D-9345-8322-2721E4D5EE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B454A-FBB5-CB4B-8A6E-C810E68F00B5}" type="pres">
      <dgm:prSet presAssocID="{16C932C3-BCA6-C147-99C0-6292428E090F}" presName="sibTrans" presStyleCnt="0"/>
      <dgm:spPr/>
      <dgm:t>
        <a:bodyPr/>
        <a:lstStyle/>
        <a:p>
          <a:endParaRPr lang="en-US"/>
        </a:p>
      </dgm:t>
    </dgm:pt>
    <dgm:pt modelId="{8717156F-AD30-354B-B8A5-27484F3BB67F}" type="pres">
      <dgm:prSet presAssocID="{4F2FC5F4-4D7E-C44B-B28E-24C1F7FC33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CE549-579E-1644-B0C1-3A8FACEE7DF6}" type="pres">
      <dgm:prSet presAssocID="{E842DD4D-D2E4-9946-9776-A956913ADC6C}" presName="sibTrans" presStyleCnt="0"/>
      <dgm:spPr/>
      <dgm:t>
        <a:bodyPr/>
        <a:lstStyle/>
        <a:p>
          <a:endParaRPr lang="en-US"/>
        </a:p>
      </dgm:t>
    </dgm:pt>
    <dgm:pt modelId="{3F78B78F-1341-0249-AC07-84D888EA16AB}" type="pres">
      <dgm:prSet presAssocID="{27CBCD3C-5FB5-EE4A-BCF4-AE25FA2839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A5FEE-29F4-0244-9A50-5C756176FD1F}" srcId="{256E5084-BF79-8D4F-B8F8-8D40037411FF}" destId="{27CBCD3C-5FB5-EE4A-BCF4-AE25FA2839D6}" srcOrd="3" destOrd="0" parTransId="{51EF4A55-A63C-4149-B370-64D32EE3C20E}" sibTransId="{BDAD73A3-6D70-C34C-ACBC-082DB3ECFFA9}"/>
    <dgm:cxn modelId="{15809660-EF1E-4FF6-84B0-AD9AEC1D6D7F}" type="presOf" srcId="{2ED619CB-BE31-C842-8243-DC6DCA48B044}" destId="{8717156F-AD30-354B-B8A5-27484F3BB67F}" srcOrd="0" destOrd="2" presId="urn:microsoft.com/office/officeart/2005/8/layout/default#1"/>
    <dgm:cxn modelId="{45091B42-FFD1-4E30-A832-407FCA734957}" type="presOf" srcId="{27CBCD3C-5FB5-EE4A-BCF4-AE25FA2839D6}" destId="{3F78B78F-1341-0249-AC07-84D888EA16AB}" srcOrd="0" destOrd="0" presId="urn:microsoft.com/office/officeart/2005/8/layout/default#1"/>
    <dgm:cxn modelId="{E50430A3-69E8-C440-A2DA-556DA7227F17}" srcId="{27CBCD3C-5FB5-EE4A-BCF4-AE25FA2839D6}" destId="{571F22D0-C97F-1941-B635-D03FA6CDE1C1}" srcOrd="0" destOrd="0" parTransId="{87A743B2-0339-0E40-9CB4-02DEA10BB58D}" sibTransId="{593D82F4-D0C3-9A4C-BFD0-D8B8905CEB7E}"/>
    <dgm:cxn modelId="{39E77223-B610-0146-8702-2013CA9B9C53}" srcId="{256E5084-BF79-8D4F-B8F8-8D40037411FF}" destId="{4782969C-64AD-EB40-99D8-D5AE11971D82}" srcOrd="0" destOrd="0" parTransId="{CE683BE2-197D-984D-A108-CD9772CA50C5}" sibTransId="{62609E81-BA9C-8B43-8A8C-93F36C211252}"/>
    <dgm:cxn modelId="{D4DD033E-140A-4CD9-A953-A2BCBF46BE38}" type="presOf" srcId="{571F22D0-C97F-1941-B635-D03FA6CDE1C1}" destId="{3F78B78F-1341-0249-AC07-84D888EA16AB}" srcOrd="0" destOrd="1" presId="urn:microsoft.com/office/officeart/2005/8/layout/default#1"/>
    <dgm:cxn modelId="{3C59A806-F374-44EE-9FD8-01D665892274}" type="presOf" srcId="{EF49A38D-853D-9345-8322-2721E4D5EED0}" destId="{45599BEF-0D0D-1949-9440-C20BE8AE2661}" srcOrd="0" destOrd="0" presId="urn:microsoft.com/office/officeart/2005/8/layout/default#1"/>
    <dgm:cxn modelId="{94AB005A-3BDB-4082-A0A1-9A9C6D932186}" type="presOf" srcId="{256E5084-BF79-8D4F-B8F8-8D40037411FF}" destId="{F865AF6A-4552-E345-979E-EC4EB2155590}" srcOrd="0" destOrd="0" presId="urn:microsoft.com/office/officeart/2005/8/layout/default#1"/>
    <dgm:cxn modelId="{6E23AAF1-712A-4E03-B505-25209C9DFB63}" type="presOf" srcId="{267E9D08-F703-B74D-9DCB-4AC2AC9C676A}" destId="{8717156F-AD30-354B-B8A5-27484F3BB67F}" srcOrd="0" destOrd="3" presId="urn:microsoft.com/office/officeart/2005/8/layout/default#1"/>
    <dgm:cxn modelId="{D35020A7-2121-41FE-B6CA-FF522557FD63}" type="presOf" srcId="{2AFF1C23-218F-9D48-A3F7-5DE0E103B2DD}" destId="{3F78B78F-1341-0249-AC07-84D888EA16AB}" srcOrd="0" destOrd="2" presId="urn:microsoft.com/office/officeart/2005/8/layout/default#1"/>
    <dgm:cxn modelId="{987916CB-32FF-4545-A461-01F7E9D163EE}" srcId="{27CBCD3C-5FB5-EE4A-BCF4-AE25FA2839D6}" destId="{2AFF1C23-218F-9D48-A3F7-5DE0E103B2DD}" srcOrd="1" destOrd="0" parTransId="{81566D01-30DD-2445-979D-EC0959741233}" sibTransId="{777D6374-3398-FB4C-AFCD-14C21DE7BC53}"/>
    <dgm:cxn modelId="{33CF3F25-898D-4B45-ACDE-7B6C88813F1B}" srcId="{256E5084-BF79-8D4F-B8F8-8D40037411FF}" destId="{4F2FC5F4-4D7E-C44B-B28E-24C1F7FC3350}" srcOrd="2" destOrd="0" parTransId="{3F45B9D8-8D19-FD47-88F1-5FF7482F2EF6}" sibTransId="{E842DD4D-D2E4-9946-9776-A956913ADC6C}"/>
    <dgm:cxn modelId="{10334EC4-AE1F-415D-A7A1-AC313275B196}" type="presOf" srcId="{F01C4732-52FF-A448-A958-E1E0E83A0002}" destId="{8717156F-AD30-354B-B8A5-27484F3BB67F}" srcOrd="0" destOrd="1" presId="urn:microsoft.com/office/officeart/2005/8/layout/default#1"/>
    <dgm:cxn modelId="{AD00B5E4-C857-48EA-AA01-EE545E9C3F83}" type="presOf" srcId="{4782969C-64AD-EB40-99D8-D5AE11971D82}" destId="{EFEE1DD3-5146-6648-8550-938B270C5A5F}" srcOrd="0" destOrd="0" presId="urn:microsoft.com/office/officeart/2005/8/layout/default#1"/>
    <dgm:cxn modelId="{3F25AAD3-A824-B640-BE63-0913145BCA60}" srcId="{4F2FC5F4-4D7E-C44B-B28E-24C1F7FC3350}" destId="{F01C4732-52FF-A448-A958-E1E0E83A0002}" srcOrd="0" destOrd="0" parTransId="{A8170C48-DE13-BB41-86C7-71647CC25BEE}" sibTransId="{1A1BF011-42F9-6F46-9173-7DE52425F2B5}"/>
    <dgm:cxn modelId="{451D972A-02C7-0E43-8519-19EF150AE351}" srcId="{4F2FC5F4-4D7E-C44B-B28E-24C1F7FC3350}" destId="{2ED619CB-BE31-C842-8243-DC6DCA48B044}" srcOrd="1" destOrd="0" parTransId="{861EC772-996D-CA46-A68B-B2ACE9D3AAFC}" sibTransId="{E114DBFD-9C9D-014A-AB61-A136050145FD}"/>
    <dgm:cxn modelId="{A110E020-9581-41E9-8F02-FA99E4B56B76}" type="presOf" srcId="{4F2FC5F4-4D7E-C44B-B28E-24C1F7FC3350}" destId="{8717156F-AD30-354B-B8A5-27484F3BB67F}" srcOrd="0" destOrd="0" presId="urn:microsoft.com/office/officeart/2005/8/layout/default#1"/>
    <dgm:cxn modelId="{EC4A1FBC-D744-AA42-96F2-E69641A52809}" srcId="{256E5084-BF79-8D4F-B8F8-8D40037411FF}" destId="{EF49A38D-853D-9345-8322-2721E4D5EED0}" srcOrd="1" destOrd="0" parTransId="{CD48E14E-7846-DB44-A626-8C8B9565526F}" sibTransId="{16C932C3-BCA6-C147-99C0-6292428E090F}"/>
    <dgm:cxn modelId="{DA586226-1346-8940-B77E-559D4A9ECD0B}" srcId="{4F2FC5F4-4D7E-C44B-B28E-24C1F7FC3350}" destId="{267E9D08-F703-B74D-9DCB-4AC2AC9C676A}" srcOrd="2" destOrd="0" parTransId="{864176AE-9B05-3A45-9B1F-A4D4081450B6}" sibTransId="{31D0B451-E11F-954D-9CC2-B97A96A12BB9}"/>
    <dgm:cxn modelId="{7FE472A3-C975-483A-8B39-7211E1B2B78A}" type="presParOf" srcId="{F865AF6A-4552-E345-979E-EC4EB2155590}" destId="{EFEE1DD3-5146-6648-8550-938B270C5A5F}" srcOrd="0" destOrd="0" presId="urn:microsoft.com/office/officeart/2005/8/layout/default#1"/>
    <dgm:cxn modelId="{5DB7A6B6-9785-41A4-AD57-7938584AC974}" type="presParOf" srcId="{F865AF6A-4552-E345-979E-EC4EB2155590}" destId="{E05BA97E-1841-A342-A950-AE0430D96A2E}" srcOrd="1" destOrd="0" presId="urn:microsoft.com/office/officeart/2005/8/layout/default#1"/>
    <dgm:cxn modelId="{CDD881AC-1A96-4497-A542-0DC8037F9544}" type="presParOf" srcId="{F865AF6A-4552-E345-979E-EC4EB2155590}" destId="{45599BEF-0D0D-1949-9440-C20BE8AE2661}" srcOrd="2" destOrd="0" presId="urn:microsoft.com/office/officeart/2005/8/layout/default#1"/>
    <dgm:cxn modelId="{90840DF9-B1EA-4923-A8B8-7A893EE5B5EC}" type="presParOf" srcId="{F865AF6A-4552-E345-979E-EC4EB2155590}" destId="{C35B454A-FBB5-CB4B-8A6E-C810E68F00B5}" srcOrd="3" destOrd="0" presId="urn:microsoft.com/office/officeart/2005/8/layout/default#1"/>
    <dgm:cxn modelId="{09C9B0B5-C693-415E-ABFE-CC07BD88C504}" type="presParOf" srcId="{F865AF6A-4552-E345-979E-EC4EB2155590}" destId="{8717156F-AD30-354B-B8A5-27484F3BB67F}" srcOrd="4" destOrd="0" presId="urn:microsoft.com/office/officeart/2005/8/layout/default#1"/>
    <dgm:cxn modelId="{74FF3786-A9FB-44FF-8643-E56643016056}" type="presParOf" srcId="{F865AF6A-4552-E345-979E-EC4EB2155590}" destId="{411CE549-579E-1644-B0C1-3A8FACEE7DF6}" srcOrd="5" destOrd="0" presId="urn:microsoft.com/office/officeart/2005/8/layout/default#1"/>
    <dgm:cxn modelId="{2967BD1A-9F98-4EA4-8A3A-098FCDBCDBD2}" type="presParOf" srcId="{F865AF6A-4552-E345-979E-EC4EB2155590}" destId="{3F78B78F-1341-0249-AC07-84D888EA16A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FF36BB-2A7F-D748-859F-0D3822941A7C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5512E8-9F92-BC4E-9953-BD0231634417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+mj-lt"/>
            </a:rPr>
            <a:t>Security issues:</a:t>
          </a:r>
          <a:endParaRPr lang="en-US" sz="2800" b="0" dirty="0">
            <a:solidFill>
              <a:schemeClr val="bg1"/>
            </a:solidFill>
            <a:latin typeface="+mj-lt"/>
          </a:endParaRPr>
        </a:p>
      </dgm:t>
    </dgm:pt>
    <dgm:pt modelId="{E4224276-93ED-0549-98BA-59D0936D20FA}" type="parTrans" cxnId="{C72396CE-C695-3C4A-BB37-5F075EB905BC}">
      <dgm:prSet/>
      <dgm:spPr/>
      <dgm:t>
        <a:bodyPr/>
        <a:lstStyle/>
        <a:p>
          <a:endParaRPr lang="en-US"/>
        </a:p>
      </dgm:t>
    </dgm:pt>
    <dgm:pt modelId="{FC0D0B2E-6F86-7C45-95F9-1BD06933A888}" type="sibTrans" cxnId="{C72396CE-C695-3C4A-BB37-5F075EB905BC}">
      <dgm:prSet/>
      <dgm:spPr/>
      <dgm:t>
        <a:bodyPr/>
        <a:lstStyle/>
        <a:p>
          <a:endParaRPr lang="en-US"/>
        </a:p>
      </dgm:t>
    </dgm:pt>
    <dgm:pt modelId="{77271E20-66C9-A342-9C23-59BCC6777CE9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</a:rPr>
            <a:t>Correct algorithm implementation</a:t>
          </a:r>
          <a:endParaRPr lang="en-US" dirty="0">
            <a:latin typeface="+mj-lt"/>
          </a:endParaRPr>
        </a:p>
      </dgm:t>
    </dgm:pt>
    <dgm:pt modelId="{938EE350-B395-A14D-BED5-7E248D41024F}" type="parTrans" cxnId="{7CBC7C0F-A18A-3346-9463-BC13C4F8D5D3}">
      <dgm:prSet/>
      <dgm:spPr/>
      <dgm:t>
        <a:bodyPr/>
        <a:lstStyle/>
        <a:p>
          <a:endParaRPr lang="en-US"/>
        </a:p>
      </dgm:t>
    </dgm:pt>
    <dgm:pt modelId="{478282A6-3E02-624D-9C3E-6A9A7A91B231}" type="sibTrans" cxnId="{7CBC7C0F-A18A-3346-9463-BC13C4F8D5D3}">
      <dgm:prSet/>
      <dgm:spPr/>
      <dgm:t>
        <a:bodyPr/>
        <a:lstStyle/>
        <a:p>
          <a:endParaRPr lang="en-US"/>
        </a:p>
      </dgm:t>
    </dgm:pt>
    <dgm:pt modelId="{4D9CA2BA-6934-BA42-83CD-AF7D21A951A2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</a:rPr>
            <a:t>Correct machine instructions for algorithm</a:t>
          </a:r>
          <a:endParaRPr lang="en-US" dirty="0">
            <a:latin typeface="+mj-lt"/>
          </a:endParaRPr>
        </a:p>
      </dgm:t>
    </dgm:pt>
    <dgm:pt modelId="{CC0BA741-DEF5-8644-B56C-D1AA84B8542A}" type="parTrans" cxnId="{8E4FB3A5-D0A8-524A-80A2-469CA90ED905}">
      <dgm:prSet/>
      <dgm:spPr/>
      <dgm:t>
        <a:bodyPr/>
        <a:lstStyle/>
        <a:p>
          <a:endParaRPr lang="en-US"/>
        </a:p>
      </dgm:t>
    </dgm:pt>
    <dgm:pt modelId="{CE850A37-5B85-C242-B50F-7A87305A55F0}" type="sibTrans" cxnId="{8E4FB3A5-D0A8-524A-80A2-469CA90ED905}">
      <dgm:prSet/>
      <dgm:spPr/>
      <dgm:t>
        <a:bodyPr/>
        <a:lstStyle/>
        <a:p>
          <a:endParaRPr lang="en-US"/>
        </a:p>
      </dgm:t>
    </dgm:pt>
    <dgm:pt modelId="{A9A76C5F-1688-714B-892A-D2B908315B47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</a:rPr>
            <a:t>Valid manipulation of data</a:t>
          </a:r>
          <a:endParaRPr lang="en-US" dirty="0">
            <a:latin typeface="+mj-lt"/>
          </a:endParaRPr>
        </a:p>
      </dgm:t>
    </dgm:pt>
    <dgm:pt modelId="{892E9596-8E89-F945-9668-D9EDB84B7FC5}" type="parTrans" cxnId="{E9543015-9DCC-A141-A16D-8A926B646BBB}">
      <dgm:prSet/>
      <dgm:spPr/>
      <dgm:t>
        <a:bodyPr/>
        <a:lstStyle/>
        <a:p>
          <a:endParaRPr lang="en-US"/>
        </a:p>
      </dgm:t>
    </dgm:pt>
    <dgm:pt modelId="{277C2F44-4740-9A44-A7AC-921211FCCD0D}" type="sibTrans" cxnId="{E9543015-9DCC-A141-A16D-8A926B646BBB}">
      <dgm:prSet/>
      <dgm:spPr/>
      <dgm:t>
        <a:bodyPr/>
        <a:lstStyle/>
        <a:p>
          <a:endParaRPr lang="en-US"/>
        </a:p>
      </dgm:t>
    </dgm:pt>
    <dgm:pt modelId="{94A95B2A-7DE0-1E4E-BBC2-BE8C914C4200}" type="pres">
      <dgm:prSet presAssocID="{90FF36BB-2A7F-D748-859F-0D3822941A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327B35-A56D-534E-BF24-5BB96A8F9B2D}" type="pres">
      <dgm:prSet presAssocID="{5E5512E8-9F92-BC4E-9953-BD0231634417}" presName="composite" presStyleCnt="0"/>
      <dgm:spPr/>
    </dgm:pt>
    <dgm:pt modelId="{009F4FD9-04DC-2849-B569-7B7356F134FF}" type="pres">
      <dgm:prSet presAssocID="{5E5512E8-9F92-BC4E-9953-BD023163441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DC833-477A-5949-B493-D8C2D3D575C8}" type="pres">
      <dgm:prSet presAssocID="{5E5512E8-9F92-BC4E-9953-BD023163441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6C0EE-A743-4FDA-8D11-849427DDED7B}" type="presOf" srcId="{5E5512E8-9F92-BC4E-9953-BD0231634417}" destId="{009F4FD9-04DC-2849-B569-7B7356F134FF}" srcOrd="0" destOrd="0" presId="urn:microsoft.com/office/officeart/2005/8/layout/hList1"/>
    <dgm:cxn modelId="{995014B4-F433-4E9C-98A1-BA3CEA111077}" type="presOf" srcId="{4D9CA2BA-6934-BA42-83CD-AF7D21A951A2}" destId="{665DC833-477A-5949-B493-D8C2D3D575C8}" srcOrd="0" destOrd="1" presId="urn:microsoft.com/office/officeart/2005/8/layout/hList1"/>
    <dgm:cxn modelId="{68FD07FB-D479-489C-8D24-7A39857E869C}" type="presOf" srcId="{A9A76C5F-1688-714B-892A-D2B908315B47}" destId="{665DC833-477A-5949-B493-D8C2D3D575C8}" srcOrd="0" destOrd="2" presId="urn:microsoft.com/office/officeart/2005/8/layout/hList1"/>
    <dgm:cxn modelId="{DC50DB2F-4FCC-40CB-901E-1C6CADB50CEA}" type="presOf" srcId="{77271E20-66C9-A342-9C23-59BCC6777CE9}" destId="{665DC833-477A-5949-B493-D8C2D3D575C8}" srcOrd="0" destOrd="0" presId="urn:microsoft.com/office/officeart/2005/8/layout/hList1"/>
    <dgm:cxn modelId="{E9543015-9DCC-A141-A16D-8A926B646BBB}" srcId="{5E5512E8-9F92-BC4E-9953-BD0231634417}" destId="{A9A76C5F-1688-714B-892A-D2B908315B47}" srcOrd="2" destOrd="0" parTransId="{892E9596-8E89-F945-9668-D9EDB84B7FC5}" sibTransId="{277C2F44-4740-9A44-A7AC-921211FCCD0D}"/>
    <dgm:cxn modelId="{C72396CE-C695-3C4A-BB37-5F075EB905BC}" srcId="{90FF36BB-2A7F-D748-859F-0D3822941A7C}" destId="{5E5512E8-9F92-BC4E-9953-BD0231634417}" srcOrd="0" destOrd="0" parTransId="{E4224276-93ED-0549-98BA-59D0936D20FA}" sibTransId="{FC0D0B2E-6F86-7C45-95F9-1BD06933A888}"/>
    <dgm:cxn modelId="{7CBC7C0F-A18A-3346-9463-BC13C4F8D5D3}" srcId="{5E5512E8-9F92-BC4E-9953-BD0231634417}" destId="{77271E20-66C9-A342-9C23-59BCC6777CE9}" srcOrd="0" destOrd="0" parTransId="{938EE350-B395-A14D-BED5-7E248D41024F}" sibTransId="{478282A6-3E02-624D-9C3E-6A9A7A91B231}"/>
    <dgm:cxn modelId="{8E4FB3A5-D0A8-524A-80A2-469CA90ED905}" srcId="{5E5512E8-9F92-BC4E-9953-BD0231634417}" destId="{4D9CA2BA-6934-BA42-83CD-AF7D21A951A2}" srcOrd="1" destOrd="0" parTransId="{CC0BA741-DEF5-8644-B56C-D1AA84B8542A}" sibTransId="{CE850A37-5B85-C242-B50F-7A87305A55F0}"/>
    <dgm:cxn modelId="{EB488FD6-D1B6-4ED1-BF99-44A16A961F68}" type="presOf" srcId="{90FF36BB-2A7F-D748-859F-0D3822941A7C}" destId="{94A95B2A-7DE0-1E4E-BBC2-BE8C914C4200}" srcOrd="0" destOrd="0" presId="urn:microsoft.com/office/officeart/2005/8/layout/hList1"/>
    <dgm:cxn modelId="{0940F736-B24D-4FC9-B898-6BF341354061}" type="presParOf" srcId="{94A95B2A-7DE0-1E4E-BBC2-BE8C914C4200}" destId="{90327B35-A56D-534E-BF24-5BB96A8F9B2D}" srcOrd="0" destOrd="0" presId="urn:microsoft.com/office/officeart/2005/8/layout/hList1"/>
    <dgm:cxn modelId="{016551A0-478E-412C-B75F-FFB3156B1168}" type="presParOf" srcId="{90327B35-A56D-534E-BF24-5BB96A8F9B2D}" destId="{009F4FD9-04DC-2849-B569-7B7356F134FF}" srcOrd="0" destOrd="0" presId="urn:microsoft.com/office/officeart/2005/8/layout/hList1"/>
    <dgm:cxn modelId="{FE6FCE2A-38DE-4A97-B641-1D1E895A0FA4}" type="presParOf" srcId="{90327B35-A56D-534E-BF24-5BB96A8F9B2D}" destId="{665DC833-477A-5949-B493-D8C2D3D575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EAD213-01C3-1746-9505-2C4104907F0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A0DCFB-07C7-114C-9B9C-8BB48BEE3179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Programs can be vulnerable to PATH variable manipulation</a:t>
          </a:r>
          <a:endParaRPr lang="en-US" dirty="0">
            <a:latin typeface="+mj-lt"/>
          </a:endParaRPr>
        </a:p>
      </dgm:t>
    </dgm:pt>
    <dgm:pt modelId="{6DE1301F-0CC5-A049-BA85-6D8A430A1E6C}" type="parTrans" cxnId="{F509222D-EE66-374F-A83C-0941B5D0E923}">
      <dgm:prSet/>
      <dgm:spPr/>
      <dgm:t>
        <a:bodyPr/>
        <a:lstStyle/>
        <a:p>
          <a:endParaRPr lang="en-US"/>
        </a:p>
      </dgm:t>
    </dgm:pt>
    <dgm:pt modelId="{C07E14F3-86C1-2049-A1C5-3E1DD3081FA4}" type="sibTrans" cxnId="{F509222D-EE66-374F-A83C-0941B5D0E923}">
      <dgm:prSet/>
      <dgm:spPr/>
      <dgm:t>
        <a:bodyPr/>
        <a:lstStyle/>
        <a:p>
          <a:endParaRPr lang="en-US"/>
        </a:p>
      </dgm:t>
    </dgm:pt>
    <dgm:pt modelId="{16355F3D-F13C-1C4A-8880-30735DBFBE47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Must reset to “safe” values</a:t>
          </a:r>
          <a:endParaRPr lang="en-US" dirty="0">
            <a:latin typeface="+mj-lt"/>
          </a:endParaRPr>
        </a:p>
      </dgm:t>
    </dgm:pt>
    <dgm:pt modelId="{3AC71A70-7697-E34C-9A78-CF1B9CA10DB0}" type="parTrans" cxnId="{637D17A8-C0FB-824C-A29F-47B7B6143D57}">
      <dgm:prSet/>
      <dgm:spPr/>
      <dgm:t>
        <a:bodyPr/>
        <a:lstStyle/>
        <a:p>
          <a:endParaRPr lang="en-US"/>
        </a:p>
      </dgm:t>
    </dgm:pt>
    <dgm:pt modelId="{A2D11365-A5A3-C046-B388-F86C68472ADB}" type="sibTrans" cxnId="{637D17A8-C0FB-824C-A29F-47B7B6143D57}">
      <dgm:prSet/>
      <dgm:spPr/>
      <dgm:t>
        <a:bodyPr/>
        <a:lstStyle/>
        <a:p>
          <a:endParaRPr lang="en-US"/>
        </a:p>
      </dgm:t>
    </dgm:pt>
    <dgm:pt modelId="{CEF58554-1ADB-1B43-B618-51585B55B444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If dynamically linked may be vulnerable to manipulation of LD_LIBRARY_PATH</a:t>
          </a:r>
          <a:endParaRPr lang="en-US" dirty="0">
            <a:latin typeface="+mj-lt"/>
          </a:endParaRPr>
        </a:p>
      </dgm:t>
    </dgm:pt>
    <dgm:pt modelId="{84F714A2-0965-474F-8323-CD752EA64A8D}" type="parTrans" cxnId="{037C9479-BFAD-864A-BD6C-48CB7623F73C}">
      <dgm:prSet/>
      <dgm:spPr/>
      <dgm:t>
        <a:bodyPr/>
        <a:lstStyle/>
        <a:p>
          <a:endParaRPr lang="en-US"/>
        </a:p>
      </dgm:t>
    </dgm:pt>
    <dgm:pt modelId="{A1634784-9418-7E4D-8AFD-7ABF2BDCE484}" type="sibTrans" cxnId="{037C9479-BFAD-864A-BD6C-48CB7623F73C}">
      <dgm:prSet/>
      <dgm:spPr/>
      <dgm:t>
        <a:bodyPr/>
        <a:lstStyle/>
        <a:p>
          <a:endParaRPr lang="en-US"/>
        </a:p>
      </dgm:t>
    </dgm:pt>
    <dgm:pt modelId="{D3BCE2C8-69BE-444F-B468-B35AF1D05BEF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Used to locate suitable dynamic library</a:t>
          </a:r>
          <a:endParaRPr lang="en-US" dirty="0">
            <a:latin typeface="+mj-lt"/>
          </a:endParaRPr>
        </a:p>
      </dgm:t>
    </dgm:pt>
    <dgm:pt modelId="{8E8BE1C8-9799-A54C-B7E5-1429A912F99F}" type="parTrans" cxnId="{E5D6F426-F575-1446-995A-1F579C71B3AA}">
      <dgm:prSet/>
      <dgm:spPr/>
      <dgm:t>
        <a:bodyPr/>
        <a:lstStyle/>
        <a:p>
          <a:endParaRPr lang="en-US"/>
        </a:p>
      </dgm:t>
    </dgm:pt>
    <dgm:pt modelId="{A66E97E1-B51E-094B-839C-70740CB756C1}" type="sibTrans" cxnId="{E5D6F426-F575-1446-995A-1F579C71B3AA}">
      <dgm:prSet/>
      <dgm:spPr/>
      <dgm:t>
        <a:bodyPr/>
        <a:lstStyle/>
        <a:p>
          <a:endParaRPr lang="en-US"/>
        </a:p>
      </dgm:t>
    </dgm:pt>
    <dgm:pt modelId="{C8FF8C02-6D3F-9F47-A2CA-DF91EC620E30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Must either statically link privileged programs or prevent use of this variable</a:t>
          </a:r>
          <a:endParaRPr lang="en-US" dirty="0">
            <a:latin typeface="+mj-lt"/>
          </a:endParaRPr>
        </a:p>
      </dgm:t>
    </dgm:pt>
    <dgm:pt modelId="{852A5A98-2D50-B840-B334-B219DF622011}" type="parTrans" cxnId="{6AB81223-34AB-F944-8708-9EFB900283C6}">
      <dgm:prSet/>
      <dgm:spPr/>
      <dgm:t>
        <a:bodyPr/>
        <a:lstStyle/>
        <a:p>
          <a:endParaRPr lang="en-US"/>
        </a:p>
      </dgm:t>
    </dgm:pt>
    <dgm:pt modelId="{BD2F1A08-1A1C-FC4D-AB35-AFE846F71747}" type="sibTrans" cxnId="{6AB81223-34AB-F944-8708-9EFB900283C6}">
      <dgm:prSet/>
      <dgm:spPr/>
      <dgm:t>
        <a:bodyPr/>
        <a:lstStyle/>
        <a:p>
          <a:endParaRPr lang="en-US"/>
        </a:p>
      </dgm:t>
    </dgm:pt>
    <dgm:pt modelId="{E0DDC16D-8438-044B-BCA5-8E2EB5A45F14}" type="pres">
      <dgm:prSet presAssocID="{52EAD213-01C3-1746-9505-2C4104907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47528-AF08-4D4E-8385-504B4843C30D}" type="pres">
      <dgm:prSet presAssocID="{1DA0DCFB-07C7-114C-9B9C-8BB48BEE31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7CE9A-0546-8740-8CD5-F6B8E1CD9C6C}" type="pres">
      <dgm:prSet presAssocID="{1DA0DCFB-07C7-114C-9B9C-8BB48BEE31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1DC0A-43CB-BB4E-90BC-EC71389508C7}" type="pres">
      <dgm:prSet presAssocID="{CEF58554-1ADB-1B43-B618-51585B55B4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A0AD8-3A39-7741-B264-4C2384EBCE0D}" type="pres">
      <dgm:prSet presAssocID="{CEF58554-1ADB-1B43-B618-51585B55B44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A0BE2D-575F-4E5B-87F3-9A8A9AE488CF}" type="presOf" srcId="{52EAD213-01C3-1746-9505-2C4104907F00}" destId="{E0DDC16D-8438-044B-BCA5-8E2EB5A45F14}" srcOrd="0" destOrd="0" presId="urn:microsoft.com/office/officeart/2005/8/layout/vList2"/>
    <dgm:cxn modelId="{5DFE9E24-5CA5-455D-AEDF-926A6D89C824}" type="presOf" srcId="{D3BCE2C8-69BE-444F-B468-B35AF1D05BEF}" destId="{031A0AD8-3A39-7741-B264-4C2384EBCE0D}" srcOrd="0" destOrd="0" presId="urn:microsoft.com/office/officeart/2005/8/layout/vList2"/>
    <dgm:cxn modelId="{F509222D-EE66-374F-A83C-0941B5D0E923}" srcId="{52EAD213-01C3-1746-9505-2C4104907F00}" destId="{1DA0DCFB-07C7-114C-9B9C-8BB48BEE3179}" srcOrd="0" destOrd="0" parTransId="{6DE1301F-0CC5-A049-BA85-6D8A430A1E6C}" sibTransId="{C07E14F3-86C1-2049-A1C5-3E1DD3081FA4}"/>
    <dgm:cxn modelId="{B94B17D3-02D3-4E52-A64E-2B9B37BC7580}" type="presOf" srcId="{16355F3D-F13C-1C4A-8880-30735DBFBE47}" destId="{DFF7CE9A-0546-8740-8CD5-F6B8E1CD9C6C}" srcOrd="0" destOrd="0" presId="urn:microsoft.com/office/officeart/2005/8/layout/vList2"/>
    <dgm:cxn modelId="{C771AC85-F964-46FA-BFF8-1A77C5BDB3A3}" type="presOf" srcId="{CEF58554-1ADB-1B43-B618-51585B55B444}" destId="{C611DC0A-43CB-BB4E-90BC-EC71389508C7}" srcOrd="0" destOrd="0" presId="urn:microsoft.com/office/officeart/2005/8/layout/vList2"/>
    <dgm:cxn modelId="{037C9479-BFAD-864A-BD6C-48CB7623F73C}" srcId="{52EAD213-01C3-1746-9505-2C4104907F00}" destId="{CEF58554-1ADB-1B43-B618-51585B55B444}" srcOrd="1" destOrd="0" parTransId="{84F714A2-0965-474F-8323-CD752EA64A8D}" sibTransId="{A1634784-9418-7E4D-8AFD-7ABF2BDCE484}"/>
    <dgm:cxn modelId="{E5D6F426-F575-1446-995A-1F579C71B3AA}" srcId="{CEF58554-1ADB-1B43-B618-51585B55B444}" destId="{D3BCE2C8-69BE-444F-B468-B35AF1D05BEF}" srcOrd="0" destOrd="0" parTransId="{8E8BE1C8-9799-A54C-B7E5-1429A912F99F}" sibTransId="{A66E97E1-B51E-094B-839C-70740CB756C1}"/>
    <dgm:cxn modelId="{112C8780-20C9-4632-96D4-07A33E069C28}" type="presOf" srcId="{1DA0DCFB-07C7-114C-9B9C-8BB48BEE3179}" destId="{10747528-AF08-4D4E-8385-504B4843C30D}" srcOrd="0" destOrd="0" presId="urn:microsoft.com/office/officeart/2005/8/layout/vList2"/>
    <dgm:cxn modelId="{6AB81223-34AB-F944-8708-9EFB900283C6}" srcId="{CEF58554-1ADB-1B43-B618-51585B55B444}" destId="{C8FF8C02-6D3F-9F47-A2CA-DF91EC620E30}" srcOrd="1" destOrd="0" parTransId="{852A5A98-2D50-B840-B334-B219DF622011}" sibTransId="{BD2F1A08-1A1C-FC4D-AB35-AFE846F71747}"/>
    <dgm:cxn modelId="{637D17A8-C0FB-824C-A29F-47B7B6143D57}" srcId="{1DA0DCFB-07C7-114C-9B9C-8BB48BEE3179}" destId="{16355F3D-F13C-1C4A-8880-30735DBFBE47}" srcOrd="0" destOrd="0" parTransId="{3AC71A70-7697-E34C-9A78-CF1B9CA10DB0}" sibTransId="{A2D11365-A5A3-C046-B388-F86C68472ADB}"/>
    <dgm:cxn modelId="{36C313FF-E610-40CA-AF85-479058996F53}" type="presOf" srcId="{C8FF8C02-6D3F-9F47-A2CA-DF91EC620E30}" destId="{031A0AD8-3A39-7741-B264-4C2384EBCE0D}" srcOrd="0" destOrd="1" presId="urn:microsoft.com/office/officeart/2005/8/layout/vList2"/>
    <dgm:cxn modelId="{1C82EEE7-DE28-45BD-B183-4B22F8BF1441}" type="presParOf" srcId="{E0DDC16D-8438-044B-BCA5-8E2EB5A45F14}" destId="{10747528-AF08-4D4E-8385-504B4843C30D}" srcOrd="0" destOrd="0" presId="urn:microsoft.com/office/officeart/2005/8/layout/vList2"/>
    <dgm:cxn modelId="{0A42C555-D351-418A-9196-19F9B4193E61}" type="presParOf" srcId="{E0DDC16D-8438-044B-BCA5-8E2EB5A45F14}" destId="{DFF7CE9A-0546-8740-8CD5-F6B8E1CD9C6C}" srcOrd="1" destOrd="0" presId="urn:microsoft.com/office/officeart/2005/8/layout/vList2"/>
    <dgm:cxn modelId="{7486E363-6A10-4C43-B524-1638ACBABD2B}" type="presParOf" srcId="{E0DDC16D-8438-044B-BCA5-8E2EB5A45F14}" destId="{C611DC0A-43CB-BB4E-90BC-EC71389508C7}" srcOrd="2" destOrd="0" presId="urn:microsoft.com/office/officeart/2005/8/layout/vList2"/>
    <dgm:cxn modelId="{A039C537-3D47-4FC4-9E92-4B223C71E5E5}" type="presParOf" srcId="{E0DDC16D-8438-044B-BCA5-8E2EB5A45F14}" destId="{031A0AD8-3A39-7741-B264-4C2384EBCE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A5C88C-FE87-AB4D-9F51-09BF85FC71DB}" type="doc">
      <dgm:prSet loTypeId="urn:microsoft.com/office/officeart/2005/8/layout/target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1BA1F0-669E-6545-9E0C-25F05F3388C9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Programs with root/ administrator privileges are a major target of attackers</a:t>
          </a:r>
          <a:endParaRPr lang="en-US" dirty="0">
            <a:latin typeface="+mj-lt"/>
          </a:endParaRPr>
        </a:p>
      </dgm:t>
    </dgm:pt>
    <dgm:pt modelId="{A0E9DBBE-C9DD-134C-980A-49F45E231B37}" type="parTrans" cxnId="{BB8A7E20-B29F-B044-A0D2-3C0394463420}">
      <dgm:prSet/>
      <dgm:spPr/>
      <dgm:t>
        <a:bodyPr/>
        <a:lstStyle/>
        <a:p>
          <a:endParaRPr lang="en-US"/>
        </a:p>
      </dgm:t>
    </dgm:pt>
    <dgm:pt modelId="{5C91B96A-23B1-7949-A1A3-10AD1AE9D1B9}" type="sibTrans" cxnId="{BB8A7E20-B29F-B044-A0D2-3C0394463420}">
      <dgm:prSet/>
      <dgm:spPr/>
      <dgm:t>
        <a:bodyPr/>
        <a:lstStyle/>
        <a:p>
          <a:endParaRPr lang="en-US"/>
        </a:p>
      </dgm:t>
    </dgm:pt>
    <dgm:pt modelId="{FFF120AF-F124-F943-8754-0E33D899FBD5}">
      <dgm:prSet/>
      <dgm:spPr/>
      <dgm:t>
        <a:bodyPr/>
        <a:lstStyle/>
        <a:p>
          <a:pPr rtl="0"/>
          <a:r>
            <a:rPr lang="en-US" smtClean="0">
              <a:latin typeface="+mj-lt"/>
            </a:rPr>
            <a:t>They provide highest levels of system access and control</a:t>
          </a:r>
          <a:endParaRPr lang="en-US">
            <a:latin typeface="+mj-lt"/>
          </a:endParaRPr>
        </a:p>
      </dgm:t>
    </dgm:pt>
    <dgm:pt modelId="{0CC86535-6788-6944-BAA7-A5181C478CDE}" type="parTrans" cxnId="{6E601CCC-75DE-5747-90F0-E9D2B360D48E}">
      <dgm:prSet/>
      <dgm:spPr/>
      <dgm:t>
        <a:bodyPr/>
        <a:lstStyle/>
        <a:p>
          <a:endParaRPr lang="en-US"/>
        </a:p>
      </dgm:t>
    </dgm:pt>
    <dgm:pt modelId="{769668F6-1BDF-3F42-B1B1-86E183796A2C}" type="sibTrans" cxnId="{6E601CCC-75DE-5747-90F0-E9D2B360D48E}">
      <dgm:prSet/>
      <dgm:spPr/>
      <dgm:t>
        <a:bodyPr/>
        <a:lstStyle/>
        <a:p>
          <a:endParaRPr lang="en-US"/>
        </a:p>
      </dgm:t>
    </dgm:pt>
    <dgm:pt modelId="{A7B49982-C1CB-FB4E-AC9A-04A2EBCC287F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Are needed to manage access to protected system resources</a:t>
          </a:r>
          <a:endParaRPr lang="en-US" dirty="0">
            <a:latin typeface="+mj-lt"/>
          </a:endParaRPr>
        </a:p>
      </dgm:t>
    </dgm:pt>
    <dgm:pt modelId="{CA6B1E35-27E1-6E49-9238-4C2A9ED802BA}" type="parTrans" cxnId="{2AAAAB1C-7BC1-FB46-BA63-F6BF6A4A50D8}">
      <dgm:prSet/>
      <dgm:spPr/>
      <dgm:t>
        <a:bodyPr/>
        <a:lstStyle/>
        <a:p>
          <a:endParaRPr lang="en-US"/>
        </a:p>
      </dgm:t>
    </dgm:pt>
    <dgm:pt modelId="{7B46C602-7EE2-2744-B669-AB398F29D156}" type="sibTrans" cxnId="{2AAAAB1C-7BC1-FB46-BA63-F6BF6A4A50D8}">
      <dgm:prSet/>
      <dgm:spPr/>
      <dgm:t>
        <a:bodyPr/>
        <a:lstStyle/>
        <a:p>
          <a:endParaRPr lang="en-US"/>
        </a:p>
      </dgm:t>
    </dgm:pt>
    <dgm:pt modelId="{B6046878-5068-EA4B-BCC2-6B10475DB2A5}">
      <dgm:prSet/>
      <dgm:spPr/>
      <dgm:t>
        <a:bodyPr/>
        <a:lstStyle/>
        <a:p>
          <a:pPr rtl="0"/>
          <a:r>
            <a:rPr lang="en-US" smtClean="0">
              <a:latin typeface="+mj-lt"/>
            </a:rPr>
            <a:t>Often privilege is only needed at start</a:t>
          </a:r>
          <a:endParaRPr lang="en-US">
            <a:latin typeface="+mj-lt"/>
          </a:endParaRPr>
        </a:p>
      </dgm:t>
    </dgm:pt>
    <dgm:pt modelId="{E6B69D4B-100C-A74C-8097-AD310C1ABC30}" type="parTrans" cxnId="{90569EFE-B325-0A40-ABEF-48C07E9FE49C}">
      <dgm:prSet/>
      <dgm:spPr/>
      <dgm:t>
        <a:bodyPr/>
        <a:lstStyle/>
        <a:p>
          <a:endParaRPr lang="en-US"/>
        </a:p>
      </dgm:t>
    </dgm:pt>
    <dgm:pt modelId="{FF602E2A-E52E-3D44-AB35-FD41F9DB4DF7}" type="sibTrans" cxnId="{90569EFE-B325-0A40-ABEF-48C07E9FE49C}">
      <dgm:prSet/>
      <dgm:spPr/>
      <dgm:t>
        <a:bodyPr/>
        <a:lstStyle/>
        <a:p>
          <a:endParaRPr lang="en-US"/>
        </a:p>
      </dgm:t>
    </dgm:pt>
    <dgm:pt modelId="{DBD48E4D-D62A-234D-9E0F-749E5E42BF08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Can then run as normal user</a:t>
          </a:r>
          <a:endParaRPr lang="en-US" dirty="0">
            <a:latin typeface="+mj-lt"/>
          </a:endParaRPr>
        </a:p>
      </dgm:t>
    </dgm:pt>
    <dgm:pt modelId="{F0B41B2D-17E9-AE4B-9D7F-50ED0101A0C6}" type="parTrans" cxnId="{B944D264-736B-B242-9975-69583C7B9CFA}">
      <dgm:prSet/>
      <dgm:spPr/>
      <dgm:t>
        <a:bodyPr/>
        <a:lstStyle/>
        <a:p>
          <a:endParaRPr lang="en-US"/>
        </a:p>
      </dgm:t>
    </dgm:pt>
    <dgm:pt modelId="{A11EFE0F-A218-4B47-A48C-B60F6189E39D}" type="sibTrans" cxnId="{B944D264-736B-B242-9975-69583C7B9CFA}">
      <dgm:prSet/>
      <dgm:spPr/>
      <dgm:t>
        <a:bodyPr/>
        <a:lstStyle/>
        <a:p>
          <a:endParaRPr lang="en-US"/>
        </a:p>
      </dgm:t>
    </dgm:pt>
    <dgm:pt modelId="{8B3F3009-14C1-9A4C-8B3A-21117716FEE0}">
      <dgm:prSet/>
      <dgm:spPr/>
      <dgm:t>
        <a:bodyPr/>
        <a:lstStyle/>
        <a:p>
          <a:pPr rtl="0"/>
          <a:r>
            <a:rPr lang="en-US" smtClean="0">
              <a:latin typeface="+mj-lt"/>
            </a:rPr>
            <a:t>Good design partitions complex programs in smaller modules with needed privileges</a:t>
          </a:r>
          <a:endParaRPr lang="en-US">
            <a:latin typeface="+mj-lt"/>
          </a:endParaRPr>
        </a:p>
      </dgm:t>
    </dgm:pt>
    <dgm:pt modelId="{4BEAA604-7F30-1C48-A214-62D3F64D01EE}" type="parTrans" cxnId="{174577BA-8584-A443-823A-533A825F3630}">
      <dgm:prSet/>
      <dgm:spPr/>
      <dgm:t>
        <a:bodyPr/>
        <a:lstStyle/>
        <a:p>
          <a:endParaRPr lang="en-US"/>
        </a:p>
      </dgm:t>
    </dgm:pt>
    <dgm:pt modelId="{539DBE16-EFD2-4A49-ADF0-2B3F1B4F8F0B}" type="sibTrans" cxnId="{174577BA-8584-A443-823A-533A825F3630}">
      <dgm:prSet/>
      <dgm:spPr/>
      <dgm:t>
        <a:bodyPr/>
        <a:lstStyle/>
        <a:p>
          <a:endParaRPr lang="en-US"/>
        </a:p>
      </dgm:t>
    </dgm:pt>
    <dgm:pt modelId="{E1CEFDB6-0A2A-684D-9872-CB8439C7E71D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Provides a greater degree of isolation between the components</a:t>
          </a:r>
          <a:endParaRPr lang="en-US" dirty="0">
            <a:latin typeface="+mj-lt"/>
          </a:endParaRPr>
        </a:p>
      </dgm:t>
    </dgm:pt>
    <dgm:pt modelId="{73DF43E8-5085-EE48-93E9-93E272889CEB}" type="parTrans" cxnId="{54498E4C-6B51-4744-8B53-D0524160594B}">
      <dgm:prSet/>
      <dgm:spPr/>
      <dgm:t>
        <a:bodyPr/>
        <a:lstStyle/>
        <a:p>
          <a:endParaRPr lang="en-US"/>
        </a:p>
      </dgm:t>
    </dgm:pt>
    <dgm:pt modelId="{F8038958-E423-AD4F-8BAC-0610A2EC70EF}" type="sibTrans" cxnId="{54498E4C-6B51-4744-8B53-D0524160594B}">
      <dgm:prSet/>
      <dgm:spPr/>
      <dgm:t>
        <a:bodyPr/>
        <a:lstStyle/>
        <a:p>
          <a:endParaRPr lang="en-US"/>
        </a:p>
      </dgm:t>
    </dgm:pt>
    <dgm:pt modelId="{81F1D0AD-0C57-AA44-B394-1FF0602C7D54}">
      <dgm:prSet/>
      <dgm:spPr/>
      <dgm:t>
        <a:bodyPr/>
        <a:lstStyle/>
        <a:p>
          <a:pPr rtl="0"/>
          <a:r>
            <a:rPr lang="en-US" smtClean="0">
              <a:latin typeface="+mj-lt"/>
            </a:rPr>
            <a:t>Reduces the consequences of a security breach in one component</a:t>
          </a:r>
          <a:endParaRPr lang="en-US">
            <a:latin typeface="+mj-lt"/>
          </a:endParaRPr>
        </a:p>
      </dgm:t>
    </dgm:pt>
    <dgm:pt modelId="{17312D46-E20E-3A45-B5AA-B7CBE66AA970}" type="parTrans" cxnId="{9FED737C-2D00-DF4B-8613-960DF25A81A7}">
      <dgm:prSet/>
      <dgm:spPr/>
      <dgm:t>
        <a:bodyPr/>
        <a:lstStyle/>
        <a:p>
          <a:endParaRPr lang="en-US"/>
        </a:p>
      </dgm:t>
    </dgm:pt>
    <dgm:pt modelId="{77D21F04-D3BD-1F43-AA11-6604ACD9D488}" type="sibTrans" cxnId="{9FED737C-2D00-DF4B-8613-960DF25A81A7}">
      <dgm:prSet/>
      <dgm:spPr/>
      <dgm:t>
        <a:bodyPr/>
        <a:lstStyle/>
        <a:p>
          <a:endParaRPr lang="en-US"/>
        </a:p>
      </dgm:t>
    </dgm:pt>
    <dgm:pt modelId="{ECDB4091-84AC-A847-8A4A-ABC82321215F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Easier to test and verify</a:t>
          </a:r>
          <a:endParaRPr lang="en-US" dirty="0">
            <a:latin typeface="+mj-lt"/>
          </a:endParaRPr>
        </a:p>
      </dgm:t>
    </dgm:pt>
    <dgm:pt modelId="{BFD86E5A-491A-404A-938F-399F6FCE2A33}" type="parTrans" cxnId="{23E1B765-FF7E-6B4A-8968-5534F707163E}">
      <dgm:prSet/>
      <dgm:spPr/>
      <dgm:t>
        <a:bodyPr/>
        <a:lstStyle/>
        <a:p>
          <a:endParaRPr lang="en-US"/>
        </a:p>
      </dgm:t>
    </dgm:pt>
    <dgm:pt modelId="{DF9B0C9D-E689-A54B-BB1F-8CB3F2909383}" type="sibTrans" cxnId="{23E1B765-FF7E-6B4A-8968-5534F707163E}">
      <dgm:prSet/>
      <dgm:spPr/>
      <dgm:t>
        <a:bodyPr/>
        <a:lstStyle/>
        <a:p>
          <a:endParaRPr lang="en-US"/>
        </a:p>
      </dgm:t>
    </dgm:pt>
    <dgm:pt modelId="{E6433EEC-7EEE-1B4E-BE81-A897F22D0678}" type="pres">
      <dgm:prSet presAssocID="{E3A5C88C-FE87-AB4D-9F51-09BF85FC71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2D43-80A1-1A47-A1D5-FD989169F2AC}" type="pres">
      <dgm:prSet presAssocID="{FF1BA1F0-669E-6545-9E0C-25F05F3388C9}" presName="circle1" presStyleLbl="node1" presStyleIdx="0" presStyleCnt="3"/>
      <dgm:spPr>
        <a:solidFill>
          <a:schemeClr val="accent6">
            <a:lumMod val="75000"/>
          </a:schemeClr>
        </a:solidFill>
      </dgm:spPr>
    </dgm:pt>
    <dgm:pt modelId="{D35B5DF0-12B2-A249-BCC1-8633BAAB8F24}" type="pres">
      <dgm:prSet presAssocID="{FF1BA1F0-669E-6545-9E0C-25F05F3388C9}" presName="space" presStyleCnt="0"/>
      <dgm:spPr/>
    </dgm:pt>
    <dgm:pt modelId="{796F2E90-3BDD-2646-BA2C-E1E0F3889E1A}" type="pres">
      <dgm:prSet presAssocID="{FF1BA1F0-669E-6545-9E0C-25F05F3388C9}" presName="rect1" presStyleLbl="alignAcc1" presStyleIdx="0" presStyleCnt="3"/>
      <dgm:spPr/>
      <dgm:t>
        <a:bodyPr/>
        <a:lstStyle/>
        <a:p>
          <a:endParaRPr lang="en-US"/>
        </a:p>
      </dgm:t>
    </dgm:pt>
    <dgm:pt modelId="{13368300-9698-314C-9089-C0CD4168344A}" type="pres">
      <dgm:prSet presAssocID="{B6046878-5068-EA4B-BCC2-6B10475DB2A5}" presName="vertSpace2" presStyleLbl="node1" presStyleIdx="0" presStyleCnt="3"/>
      <dgm:spPr/>
    </dgm:pt>
    <dgm:pt modelId="{7FA5719A-5F14-B149-854C-9F854D818799}" type="pres">
      <dgm:prSet presAssocID="{B6046878-5068-EA4B-BCC2-6B10475DB2A5}" presName="circle2" presStyleLbl="node1" presStyleIdx="1" presStyleCnt="3"/>
      <dgm:spPr>
        <a:solidFill>
          <a:schemeClr val="accent4">
            <a:lumMod val="75000"/>
          </a:schemeClr>
        </a:solidFill>
      </dgm:spPr>
    </dgm:pt>
    <dgm:pt modelId="{F7BE75D3-9123-9948-861E-9D061ACD9C21}" type="pres">
      <dgm:prSet presAssocID="{B6046878-5068-EA4B-BCC2-6B10475DB2A5}" presName="rect2" presStyleLbl="alignAcc1" presStyleIdx="1" presStyleCnt="3"/>
      <dgm:spPr/>
      <dgm:t>
        <a:bodyPr/>
        <a:lstStyle/>
        <a:p>
          <a:endParaRPr lang="en-US"/>
        </a:p>
      </dgm:t>
    </dgm:pt>
    <dgm:pt modelId="{AC627C9E-84CE-EB44-B933-4831F092CF73}" type="pres">
      <dgm:prSet presAssocID="{8B3F3009-14C1-9A4C-8B3A-21117716FEE0}" presName="vertSpace3" presStyleLbl="node1" presStyleIdx="1" presStyleCnt="3"/>
      <dgm:spPr/>
    </dgm:pt>
    <dgm:pt modelId="{8A2A98BD-DD88-694E-8A29-7C2C782941BA}" type="pres">
      <dgm:prSet presAssocID="{8B3F3009-14C1-9A4C-8B3A-21117716FEE0}" presName="circle3" presStyleLbl="node1" presStyleIdx="2" presStyleCnt="3"/>
      <dgm:spPr/>
    </dgm:pt>
    <dgm:pt modelId="{BF2B31DD-3A49-FE4D-BCF2-D6BD6D57A4DF}" type="pres">
      <dgm:prSet presAssocID="{8B3F3009-14C1-9A4C-8B3A-21117716FEE0}" presName="rect3" presStyleLbl="alignAcc1" presStyleIdx="2" presStyleCnt="3"/>
      <dgm:spPr/>
      <dgm:t>
        <a:bodyPr/>
        <a:lstStyle/>
        <a:p>
          <a:endParaRPr lang="en-US"/>
        </a:p>
      </dgm:t>
    </dgm:pt>
    <dgm:pt modelId="{DF99FACC-E181-154C-B417-74CDD67EF8F4}" type="pres">
      <dgm:prSet presAssocID="{FF1BA1F0-669E-6545-9E0C-25F05F3388C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9BFE2-38B0-FE4C-A7C5-CB6A226A18C5}" type="pres">
      <dgm:prSet presAssocID="{FF1BA1F0-669E-6545-9E0C-25F05F3388C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BD619-C2AF-6D47-A144-225CBCC17812}" type="pres">
      <dgm:prSet presAssocID="{B6046878-5068-EA4B-BCC2-6B10475DB2A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EB8F8-1150-1349-9B5C-BEEE8F196C3B}" type="pres">
      <dgm:prSet presAssocID="{B6046878-5068-EA4B-BCC2-6B10475DB2A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3745D-77DF-3C44-B0CB-4660ABBFC028}" type="pres">
      <dgm:prSet presAssocID="{8B3F3009-14C1-9A4C-8B3A-21117716FEE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05ADD-6AAB-BF4F-B1C4-F60CB51D782C}" type="pres">
      <dgm:prSet presAssocID="{8B3F3009-14C1-9A4C-8B3A-21117716FEE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D737C-2D00-DF4B-8613-960DF25A81A7}" srcId="{8B3F3009-14C1-9A4C-8B3A-21117716FEE0}" destId="{81F1D0AD-0C57-AA44-B394-1FF0602C7D54}" srcOrd="1" destOrd="0" parTransId="{17312D46-E20E-3A45-B5AA-B7CBE66AA970}" sibTransId="{77D21F04-D3BD-1F43-AA11-6604ACD9D488}"/>
    <dgm:cxn modelId="{89BD870A-91BC-48D8-BCE0-EBE6803AF9A0}" type="presOf" srcId="{8B3F3009-14C1-9A4C-8B3A-21117716FEE0}" destId="{BF2B31DD-3A49-FE4D-BCF2-D6BD6D57A4DF}" srcOrd="0" destOrd="0" presId="urn:microsoft.com/office/officeart/2005/8/layout/target3"/>
    <dgm:cxn modelId="{CD4B9939-8008-40D8-9A57-904440B5D81C}" type="presOf" srcId="{8B3F3009-14C1-9A4C-8B3A-21117716FEE0}" destId="{38F3745D-77DF-3C44-B0CB-4660ABBFC028}" srcOrd="1" destOrd="0" presId="urn:microsoft.com/office/officeart/2005/8/layout/target3"/>
    <dgm:cxn modelId="{05F82198-9A4F-466B-B109-4C34F8CD4FCA}" type="presOf" srcId="{B6046878-5068-EA4B-BCC2-6B10475DB2A5}" destId="{F7BE75D3-9123-9948-861E-9D061ACD9C21}" srcOrd="0" destOrd="0" presId="urn:microsoft.com/office/officeart/2005/8/layout/target3"/>
    <dgm:cxn modelId="{23E1B765-FF7E-6B4A-8968-5534F707163E}" srcId="{8B3F3009-14C1-9A4C-8B3A-21117716FEE0}" destId="{ECDB4091-84AC-A847-8A4A-ABC82321215F}" srcOrd="2" destOrd="0" parTransId="{BFD86E5A-491A-404A-938F-399F6FCE2A33}" sibTransId="{DF9B0C9D-E689-A54B-BB1F-8CB3F2909383}"/>
    <dgm:cxn modelId="{2EFF1228-CAA1-435B-BFE0-9F7849C5D4C8}" type="presOf" srcId="{ECDB4091-84AC-A847-8A4A-ABC82321215F}" destId="{93805ADD-6AAB-BF4F-B1C4-F60CB51D782C}" srcOrd="0" destOrd="2" presId="urn:microsoft.com/office/officeart/2005/8/layout/target3"/>
    <dgm:cxn modelId="{1E3FC70A-0D73-4C23-8644-92ABF2A61DCC}" type="presOf" srcId="{FF1BA1F0-669E-6545-9E0C-25F05F3388C9}" destId="{DF99FACC-E181-154C-B417-74CDD67EF8F4}" srcOrd="1" destOrd="0" presId="urn:microsoft.com/office/officeart/2005/8/layout/target3"/>
    <dgm:cxn modelId="{54498E4C-6B51-4744-8B53-D0524160594B}" srcId="{8B3F3009-14C1-9A4C-8B3A-21117716FEE0}" destId="{E1CEFDB6-0A2A-684D-9872-CB8439C7E71D}" srcOrd="0" destOrd="0" parTransId="{73DF43E8-5085-EE48-93E9-93E272889CEB}" sibTransId="{F8038958-E423-AD4F-8BAC-0610A2EC70EF}"/>
    <dgm:cxn modelId="{E2E2B7D1-C086-4E11-8CD9-551C5B23B0CD}" type="presOf" srcId="{FFF120AF-F124-F943-8754-0E33D899FBD5}" destId="{46A9BFE2-38B0-FE4C-A7C5-CB6A226A18C5}" srcOrd="0" destOrd="0" presId="urn:microsoft.com/office/officeart/2005/8/layout/target3"/>
    <dgm:cxn modelId="{96CDE375-AA6B-4C4F-AA08-60C976624EB9}" type="presOf" srcId="{FF1BA1F0-669E-6545-9E0C-25F05F3388C9}" destId="{796F2E90-3BDD-2646-BA2C-E1E0F3889E1A}" srcOrd="0" destOrd="0" presId="urn:microsoft.com/office/officeart/2005/8/layout/target3"/>
    <dgm:cxn modelId="{3A88B425-3459-40F4-9BD8-F089742474E2}" type="presOf" srcId="{A7B49982-C1CB-FB4E-AC9A-04A2EBCC287F}" destId="{46A9BFE2-38B0-FE4C-A7C5-CB6A226A18C5}" srcOrd="0" destOrd="1" presId="urn:microsoft.com/office/officeart/2005/8/layout/target3"/>
    <dgm:cxn modelId="{3A4C5688-8468-49EF-AC3A-598BB889DF9D}" type="presOf" srcId="{B6046878-5068-EA4B-BCC2-6B10475DB2A5}" destId="{E4ABD619-C2AF-6D47-A144-225CBCC17812}" srcOrd="1" destOrd="0" presId="urn:microsoft.com/office/officeart/2005/8/layout/target3"/>
    <dgm:cxn modelId="{B944D264-736B-B242-9975-69583C7B9CFA}" srcId="{B6046878-5068-EA4B-BCC2-6B10475DB2A5}" destId="{DBD48E4D-D62A-234D-9E0F-749E5E42BF08}" srcOrd="0" destOrd="0" parTransId="{F0B41B2D-17E9-AE4B-9D7F-50ED0101A0C6}" sibTransId="{A11EFE0F-A218-4B47-A48C-B60F6189E39D}"/>
    <dgm:cxn modelId="{0C7A87A3-FE93-4678-9E8E-C818A8C16C89}" type="presOf" srcId="{DBD48E4D-D62A-234D-9E0F-749E5E42BF08}" destId="{D79EB8F8-1150-1349-9B5C-BEEE8F196C3B}" srcOrd="0" destOrd="0" presId="urn:microsoft.com/office/officeart/2005/8/layout/target3"/>
    <dgm:cxn modelId="{2AAAAB1C-7BC1-FB46-BA63-F6BF6A4A50D8}" srcId="{FF1BA1F0-669E-6545-9E0C-25F05F3388C9}" destId="{A7B49982-C1CB-FB4E-AC9A-04A2EBCC287F}" srcOrd="1" destOrd="0" parTransId="{CA6B1E35-27E1-6E49-9238-4C2A9ED802BA}" sibTransId="{7B46C602-7EE2-2744-B669-AB398F29D156}"/>
    <dgm:cxn modelId="{D133383E-050C-47D2-95AA-FAF401B4874D}" type="presOf" srcId="{81F1D0AD-0C57-AA44-B394-1FF0602C7D54}" destId="{93805ADD-6AAB-BF4F-B1C4-F60CB51D782C}" srcOrd="0" destOrd="1" presId="urn:microsoft.com/office/officeart/2005/8/layout/target3"/>
    <dgm:cxn modelId="{90569EFE-B325-0A40-ABEF-48C07E9FE49C}" srcId="{E3A5C88C-FE87-AB4D-9F51-09BF85FC71DB}" destId="{B6046878-5068-EA4B-BCC2-6B10475DB2A5}" srcOrd="1" destOrd="0" parTransId="{E6B69D4B-100C-A74C-8097-AD310C1ABC30}" sibTransId="{FF602E2A-E52E-3D44-AB35-FD41F9DB4DF7}"/>
    <dgm:cxn modelId="{AE1C3B66-2BF4-4EF2-B1D9-ECE9C97E8948}" type="presOf" srcId="{E3A5C88C-FE87-AB4D-9F51-09BF85FC71DB}" destId="{E6433EEC-7EEE-1B4E-BE81-A897F22D0678}" srcOrd="0" destOrd="0" presId="urn:microsoft.com/office/officeart/2005/8/layout/target3"/>
    <dgm:cxn modelId="{6E601CCC-75DE-5747-90F0-E9D2B360D48E}" srcId="{FF1BA1F0-669E-6545-9E0C-25F05F3388C9}" destId="{FFF120AF-F124-F943-8754-0E33D899FBD5}" srcOrd="0" destOrd="0" parTransId="{0CC86535-6788-6944-BAA7-A5181C478CDE}" sibTransId="{769668F6-1BDF-3F42-B1B1-86E183796A2C}"/>
    <dgm:cxn modelId="{174577BA-8584-A443-823A-533A825F3630}" srcId="{E3A5C88C-FE87-AB4D-9F51-09BF85FC71DB}" destId="{8B3F3009-14C1-9A4C-8B3A-21117716FEE0}" srcOrd="2" destOrd="0" parTransId="{4BEAA604-7F30-1C48-A214-62D3F64D01EE}" sibTransId="{539DBE16-EFD2-4A49-ADF0-2B3F1B4F8F0B}"/>
    <dgm:cxn modelId="{BB8A7E20-B29F-B044-A0D2-3C0394463420}" srcId="{E3A5C88C-FE87-AB4D-9F51-09BF85FC71DB}" destId="{FF1BA1F0-669E-6545-9E0C-25F05F3388C9}" srcOrd="0" destOrd="0" parTransId="{A0E9DBBE-C9DD-134C-980A-49F45E231B37}" sibTransId="{5C91B96A-23B1-7949-A1A3-10AD1AE9D1B9}"/>
    <dgm:cxn modelId="{5FB55E88-EEA8-424B-806D-A4C9D559F024}" type="presOf" srcId="{E1CEFDB6-0A2A-684D-9872-CB8439C7E71D}" destId="{93805ADD-6AAB-BF4F-B1C4-F60CB51D782C}" srcOrd="0" destOrd="0" presId="urn:microsoft.com/office/officeart/2005/8/layout/target3"/>
    <dgm:cxn modelId="{5E58441C-728A-4EC8-9EC0-A48C44ED5944}" type="presParOf" srcId="{E6433EEC-7EEE-1B4E-BE81-A897F22D0678}" destId="{FB462D43-80A1-1A47-A1D5-FD989169F2AC}" srcOrd="0" destOrd="0" presId="urn:microsoft.com/office/officeart/2005/8/layout/target3"/>
    <dgm:cxn modelId="{A46C955C-2083-40D5-B4C3-5DBBC722D341}" type="presParOf" srcId="{E6433EEC-7EEE-1B4E-BE81-A897F22D0678}" destId="{D35B5DF0-12B2-A249-BCC1-8633BAAB8F24}" srcOrd="1" destOrd="0" presId="urn:microsoft.com/office/officeart/2005/8/layout/target3"/>
    <dgm:cxn modelId="{251E40C6-E734-44EC-A6ED-D981014CB677}" type="presParOf" srcId="{E6433EEC-7EEE-1B4E-BE81-A897F22D0678}" destId="{796F2E90-3BDD-2646-BA2C-E1E0F3889E1A}" srcOrd="2" destOrd="0" presId="urn:microsoft.com/office/officeart/2005/8/layout/target3"/>
    <dgm:cxn modelId="{2A197A05-AC04-4866-8863-1B005E3F5276}" type="presParOf" srcId="{E6433EEC-7EEE-1B4E-BE81-A897F22D0678}" destId="{13368300-9698-314C-9089-C0CD4168344A}" srcOrd="3" destOrd="0" presId="urn:microsoft.com/office/officeart/2005/8/layout/target3"/>
    <dgm:cxn modelId="{052BB2D1-9D9D-4E8D-803E-0FF62ACE0A1D}" type="presParOf" srcId="{E6433EEC-7EEE-1B4E-BE81-A897F22D0678}" destId="{7FA5719A-5F14-B149-854C-9F854D818799}" srcOrd="4" destOrd="0" presId="urn:microsoft.com/office/officeart/2005/8/layout/target3"/>
    <dgm:cxn modelId="{3AE5B49E-7E63-4DAA-9280-07385520C8DC}" type="presParOf" srcId="{E6433EEC-7EEE-1B4E-BE81-A897F22D0678}" destId="{F7BE75D3-9123-9948-861E-9D061ACD9C21}" srcOrd="5" destOrd="0" presId="urn:microsoft.com/office/officeart/2005/8/layout/target3"/>
    <dgm:cxn modelId="{777BED30-B5B7-4486-A2B1-249105456192}" type="presParOf" srcId="{E6433EEC-7EEE-1B4E-BE81-A897F22D0678}" destId="{AC627C9E-84CE-EB44-B933-4831F092CF73}" srcOrd="6" destOrd="0" presId="urn:microsoft.com/office/officeart/2005/8/layout/target3"/>
    <dgm:cxn modelId="{5F0D12FE-18DE-43FD-906F-9FE1D7BD930E}" type="presParOf" srcId="{E6433EEC-7EEE-1B4E-BE81-A897F22D0678}" destId="{8A2A98BD-DD88-694E-8A29-7C2C782941BA}" srcOrd="7" destOrd="0" presId="urn:microsoft.com/office/officeart/2005/8/layout/target3"/>
    <dgm:cxn modelId="{028C7BCF-1B35-44F8-BA6E-96B512F04757}" type="presParOf" srcId="{E6433EEC-7EEE-1B4E-BE81-A897F22D0678}" destId="{BF2B31DD-3A49-FE4D-BCF2-D6BD6D57A4DF}" srcOrd="8" destOrd="0" presId="urn:microsoft.com/office/officeart/2005/8/layout/target3"/>
    <dgm:cxn modelId="{34CC7052-5DE2-4B4F-9625-28E81AB1E994}" type="presParOf" srcId="{E6433EEC-7EEE-1B4E-BE81-A897F22D0678}" destId="{DF99FACC-E181-154C-B417-74CDD67EF8F4}" srcOrd="9" destOrd="0" presId="urn:microsoft.com/office/officeart/2005/8/layout/target3"/>
    <dgm:cxn modelId="{1C90CD97-4AD0-458C-8C24-84965190EE6D}" type="presParOf" srcId="{E6433EEC-7EEE-1B4E-BE81-A897F22D0678}" destId="{46A9BFE2-38B0-FE4C-A7C5-CB6A226A18C5}" srcOrd="10" destOrd="0" presId="urn:microsoft.com/office/officeart/2005/8/layout/target3"/>
    <dgm:cxn modelId="{173EE1BB-9C1D-41A8-A896-04CFBE9DCB4E}" type="presParOf" srcId="{E6433EEC-7EEE-1B4E-BE81-A897F22D0678}" destId="{E4ABD619-C2AF-6D47-A144-225CBCC17812}" srcOrd="11" destOrd="0" presId="urn:microsoft.com/office/officeart/2005/8/layout/target3"/>
    <dgm:cxn modelId="{D36806F5-4F33-45B9-BB36-E30A3F26CCD0}" type="presParOf" srcId="{E6433EEC-7EEE-1B4E-BE81-A897F22D0678}" destId="{D79EB8F8-1150-1349-9B5C-BEEE8F196C3B}" srcOrd="12" destOrd="0" presId="urn:microsoft.com/office/officeart/2005/8/layout/target3"/>
    <dgm:cxn modelId="{E2AE5245-E736-41AD-8EA6-4CFCD7E19AE4}" type="presParOf" srcId="{E6433EEC-7EEE-1B4E-BE81-A897F22D0678}" destId="{38F3745D-77DF-3C44-B0CB-4660ABBFC028}" srcOrd="13" destOrd="0" presId="urn:microsoft.com/office/officeart/2005/8/layout/target3"/>
    <dgm:cxn modelId="{E15EE017-372A-4125-B100-3544DDA13541}" type="presParOf" srcId="{E6433EEC-7EEE-1B4E-BE81-A897F22D0678}" destId="{93805ADD-6AAB-BF4F-B1C4-F60CB51D782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742C70-801B-DF41-91B9-408966BB0002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3994F6-667D-D945-9BC9-8F1BEFB03EA3}">
      <dgm:prSet custT="1"/>
      <dgm:spPr/>
      <dgm:t>
        <a:bodyPr/>
        <a:lstStyle/>
        <a:p>
          <a:pPr rtl="0"/>
          <a:r>
            <a:rPr lang="en-US" sz="2400" dirty="0" smtClean="0">
              <a:latin typeface="+mj-lt"/>
            </a:rPr>
            <a:t>Programs use system calls and standard library functions for common operations</a:t>
          </a:r>
          <a:endParaRPr lang="en-US" sz="2400" dirty="0">
            <a:latin typeface="+mj-lt"/>
          </a:endParaRPr>
        </a:p>
      </dgm:t>
    </dgm:pt>
    <dgm:pt modelId="{229FA34A-D017-8943-8DF1-35E441541DA5}" type="parTrans" cxnId="{0FB8CBEE-2445-CA4C-809E-92103459270F}">
      <dgm:prSet/>
      <dgm:spPr/>
      <dgm:t>
        <a:bodyPr/>
        <a:lstStyle/>
        <a:p>
          <a:endParaRPr lang="en-US"/>
        </a:p>
      </dgm:t>
    </dgm:pt>
    <dgm:pt modelId="{95CDD691-B18B-DB48-BFAF-D3E191431F70}" type="sibTrans" cxnId="{0FB8CBEE-2445-CA4C-809E-92103459270F}">
      <dgm:prSet/>
      <dgm:spPr/>
      <dgm:t>
        <a:bodyPr/>
        <a:lstStyle/>
        <a:p>
          <a:endParaRPr lang="en-US"/>
        </a:p>
      </dgm:t>
    </dgm:pt>
    <dgm:pt modelId="{14F36AC7-CEFE-6F45-BB59-EE3096DFC2D8}">
      <dgm:prSet custT="1"/>
      <dgm:spPr/>
      <dgm:t>
        <a:bodyPr/>
        <a:lstStyle/>
        <a:p>
          <a:pPr rtl="0"/>
          <a:r>
            <a:rPr lang="en-US" sz="2400" dirty="0" smtClean="0">
              <a:latin typeface="+mj-lt"/>
            </a:rPr>
            <a:t>Programmers make assumptions about their operation</a:t>
          </a:r>
          <a:endParaRPr lang="en-US" sz="2400" dirty="0">
            <a:latin typeface="+mj-lt"/>
          </a:endParaRPr>
        </a:p>
      </dgm:t>
    </dgm:pt>
    <dgm:pt modelId="{AF3CE435-F4D3-CC43-9671-A05C226144B1}" type="parTrans" cxnId="{1434DC26-A7A7-F343-9016-912DEF3518E4}">
      <dgm:prSet/>
      <dgm:spPr/>
      <dgm:t>
        <a:bodyPr/>
        <a:lstStyle/>
        <a:p>
          <a:endParaRPr lang="en-US"/>
        </a:p>
      </dgm:t>
    </dgm:pt>
    <dgm:pt modelId="{59BB9021-5B4C-3A4A-A7AA-FD46803C2470}" type="sibTrans" cxnId="{1434DC26-A7A7-F343-9016-912DEF3518E4}">
      <dgm:prSet/>
      <dgm:spPr/>
      <dgm:t>
        <a:bodyPr/>
        <a:lstStyle/>
        <a:p>
          <a:endParaRPr lang="en-US"/>
        </a:p>
      </dgm:t>
    </dgm:pt>
    <dgm:pt modelId="{10E8305F-6B3E-674C-B362-FBA44B4A1B04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If incorrect behavior is not what is expected</a:t>
          </a:r>
          <a:endParaRPr lang="en-US" sz="1600" dirty="0">
            <a:latin typeface="+mj-lt"/>
          </a:endParaRPr>
        </a:p>
      </dgm:t>
    </dgm:pt>
    <dgm:pt modelId="{9526F9CF-0791-9542-824E-71DB051C885F}" type="parTrans" cxnId="{E2B41C99-EAC1-BF47-81F4-87F16EF7A9C4}">
      <dgm:prSet/>
      <dgm:spPr/>
      <dgm:t>
        <a:bodyPr/>
        <a:lstStyle/>
        <a:p>
          <a:endParaRPr lang="en-US"/>
        </a:p>
      </dgm:t>
    </dgm:pt>
    <dgm:pt modelId="{F8F0D295-4055-064D-8FC5-1537B736F3CB}" type="sibTrans" cxnId="{E2B41C99-EAC1-BF47-81F4-87F16EF7A9C4}">
      <dgm:prSet/>
      <dgm:spPr/>
      <dgm:t>
        <a:bodyPr/>
        <a:lstStyle/>
        <a:p>
          <a:endParaRPr lang="en-US"/>
        </a:p>
      </dgm:t>
    </dgm:pt>
    <dgm:pt modelId="{F06DD674-4D02-754A-AEA5-1B33ACA2FA53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May be a result of system optimizing access to shared resources</a:t>
          </a:r>
          <a:endParaRPr lang="en-US" sz="1600" dirty="0">
            <a:latin typeface="+mj-lt"/>
          </a:endParaRPr>
        </a:p>
      </dgm:t>
    </dgm:pt>
    <dgm:pt modelId="{88344D57-9B3E-FC41-9275-4D83587E7F54}" type="parTrans" cxnId="{C1EE16DF-BBC7-7B49-B04B-17E603328803}">
      <dgm:prSet/>
      <dgm:spPr/>
      <dgm:t>
        <a:bodyPr/>
        <a:lstStyle/>
        <a:p>
          <a:endParaRPr lang="en-US"/>
        </a:p>
      </dgm:t>
    </dgm:pt>
    <dgm:pt modelId="{E2A714ED-01DA-2948-8150-AE940E5552FF}" type="sibTrans" cxnId="{C1EE16DF-BBC7-7B49-B04B-17E603328803}">
      <dgm:prSet/>
      <dgm:spPr/>
      <dgm:t>
        <a:bodyPr/>
        <a:lstStyle/>
        <a:p>
          <a:endParaRPr lang="en-US"/>
        </a:p>
      </dgm:t>
    </dgm:pt>
    <dgm:pt modelId="{09F1324D-B254-1B40-A418-A9F7DC6E9A85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Results in requests for services being buffered, </a:t>
          </a:r>
          <a:r>
            <a:rPr lang="en-US" sz="1600" dirty="0" err="1" smtClean="0">
              <a:latin typeface="+mj-lt"/>
            </a:rPr>
            <a:t>resequenced</a:t>
          </a:r>
          <a:r>
            <a:rPr lang="en-US" sz="1600" dirty="0" smtClean="0">
              <a:latin typeface="+mj-lt"/>
            </a:rPr>
            <a:t>, or otherwise modified to optimize system use</a:t>
          </a:r>
          <a:endParaRPr lang="en-US" sz="1600" dirty="0">
            <a:latin typeface="+mj-lt"/>
          </a:endParaRPr>
        </a:p>
      </dgm:t>
    </dgm:pt>
    <dgm:pt modelId="{382DA4D4-5FFE-EB48-9400-277DEEC57196}" type="parTrans" cxnId="{7F3C81CE-2727-A048-B486-C3540C7941C8}">
      <dgm:prSet/>
      <dgm:spPr/>
      <dgm:t>
        <a:bodyPr/>
        <a:lstStyle/>
        <a:p>
          <a:endParaRPr lang="en-US"/>
        </a:p>
      </dgm:t>
    </dgm:pt>
    <dgm:pt modelId="{3C1143C0-3C55-F141-BAC6-7FE7966C1AD7}" type="sibTrans" cxnId="{7F3C81CE-2727-A048-B486-C3540C7941C8}">
      <dgm:prSet/>
      <dgm:spPr/>
      <dgm:t>
        <a:bodyPr/>
        <a:lstStyle/>
        <a:p>
          <a:endParaRPr lang="en-US"/>
        </a:p>
      </dgm:t>
    </dgm:pt>
    <dgm:pt modelId="{945E12E1-A5B4-2F49-8B6C-A172663FEA60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Optimizations can conflict with program goals</a:t>
          </a:r>
          <a:endParaRPr lang="en-US" sz="1600" dirty="0">
            <a:latin typeface="+mj-lt"/>
          </a:endParaRPr>
        </a:p>
      </dgm:t>
    </dgm:pt>
    <dgm:pt modelId="{2B72242F-C87C-A943-A890-2529339C6345}" type="parTrans" cxnId="{3446BC64-4AE0-6749-8564-4F95EEE4B6C4}">
      <dgm:prSet/>
      <dgm:spPr/>
      <dgm:t>
        <a:bodyPr/>
        <a:lstStyle/>
        <a:p>
          <a:endParaRPr lang="en-US"/>
        </a:p>
      </dgm:t>
    </dgm:pt>
    <dgm:pt modelId="{6FC44EB2-2618-A64A-8816-9E5B21F25AF2}" type="sibTrans" cxnId="{3446BC64-4AE0-6749-8564-4F95EEE4B6C4}">
      <dgm:prSet/>
      <dgm:spPr/>
      <dgm:t>
        <a:bodyPr/>
        <a:lstStyle/>
        <a:p>
          <a:endParaRPr lang="en-US"/>
        </a:p>
      </dgm:t>
    </dgm:pt>
    <dgm:pt modelId="{F2C8B3F7-6F2A-1744-B3D2-EAE611D1CED3}" type="pres">
      <dgm:prSet presAssocID="{24742C70-801B-DF41-91B9-408966BB00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CB5723-BD30-9042-BFF8-2905C75D4646}" type="pres">
      <dgm:prSet presAssocID="{CC3994F6-667D-D945-9BC9-8F1BEFB03EA3}" presName="composite" presStyleCnt="0"/>
      <dgm:spPr/>
    </dgm:pt>
    <dgm:pt modelId="{3961B64A-8DF9-FF4C-8678-29D880DC03C7}" type="pres">
      <dgm:prSet presAssocID="{CC3994F6-667D-D945-9BC9-8F1BEFB03EA3}" presName="LShape" presStyleLbl="alignNode1" presStyleIdx="0" presStyleCnt="3"/>
      <dgm:spPr/>
    </dgm:pt>
    <dgm:pt modelId="{6FA7C658-9A96-D44A-B2F7-A2D7686B328C}" type="pres">
      <dgm:prSet presAssocID="{CC3994F6-667D-D945-9BC9-8F1BEFB03EA3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1C7D3-510D-834D-84EE-130D1C5BD966}" type="pres">
      <dgm:prSet presAssocID="{CC3994F6-667D-D945-9BC9-8F1BEFB03EA3}" presName="Triangle" presStyleLbl="alignNode1" presStyleIdx="1" presStyleCnt="3"/>
      <dgm:spPr/>
    </dgm:pt>
    <dgm:pt modelId="{82BDCAAF-5E95-6B47-A7A1-42742314AD69}" type="pres">
      <dgm:prSet presAssocID="{95CDD691-B18B-DB48-BFAF-D3E191431F70}" presName="sibTrans" presStyleCnt="0"/>
      <dgm:spPr/>
    </dgm:pt>
    <dgm:pt modelId="{11ED0FE9-766D-AA43-89CE-474FE1EC2074}" type="pres">
      <dgm:prSet presAssocID="{95CDD691-B18B-DB48-BFAF-D3E191431F70}" presName="space" presStyleCnt="0"/>
      <dgm:spPr/>
    </dgm:pt>
    <dgm:pt modelId="{DEF03E45-C96C-EA43-9BF7-5F687F6EFF03}" type="pres">
      <dgm:prSet presAssocID="{14F36AC7-CEFE-6F45-BB59-EE3096DFC2D8}" presName="composite" presStyleCnt="0"/>
      <dgm:spPr/>
    </dgm:pt>
    <dgm:pt modelId="{96937F3D-859C-D440-83F6-D5858B36D13A}" type="pres">
      <dgm:prSet presAssocID="{14F36AC7-CEFE-6F45-BB59-EE3096DFC2D8}" presName="LShape" presStyleLbl="alignNode1" presStyleIdx="2" presStyleCnt="3"/>
      <dgm:spPr/>
    </dgm:pt>
    <dgm:pt modelId="{40CAD590-BBE1-C641-88F4-9DCEEE4E685C}" type="pres">
      <dgm:prSet presAssocID="{14F36AC7-CEFE-6F45-BB59-EE3096DFC2D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4BED1-CC87-40B5-A321-63BB489A636D}" type="presOf" srcId="{CC3994F6-667D-D945-9BC9-8F1BEFB03EA3}" destId="{6FA7C658-9A96-D44A-B2F7-A2D7686B328C}" srcOrd="0" destOrd="0" presId="urn:microsoft.com/office/officeart/2009/3/layout/StepUpProcess"/>
    <dgm:cxn modelId="{C1EE16DF-BBC7-7B49-B04B-17E603328803}" srcId="{14F36AC7-CEFE-6F45-BB59-EE3096DFC2D8}" destId="{F06DD674-4D02-754A-AEA5-1B33ACA2FA53}" srcOrd="1" destOrd="0" parTransId="{88344D57-9B3E-FC41-9275-4D83587E7F54}" sibTransId="{E2A714ED-01DA-2948-8150-AE940E5552FF}"/>
    <dgm:cxn modelId="{0FB8CBEE-2445-CA4C-809E-92103459270F}" srcId="{24742C70-801B-DF41-91B9-408966BB0002}" destId="{CC3994F6-667D-D945-9BC9-8F1BEFB03EA3}" srcOrd="0" destOrd="0" parTransId="{229FA34A-D017-8943-8DF1-35E441541DA5}" sibTransId="{95CDD691-B18B-DB48-BFAF-D3E191431F70}"/>
    <dgm:cxn modelId="{3446BC64-4AE0-6749-8564-4F95EEE4B6C4}" srcId="{14F36AC7-CEFE-6F45-BB59-EE3096DFC2D8}" destId="{945E12E1-A5B4-2F49-8B6C-A172663FEA60}" srcOrd="3" destOrd="0" parTransId="{2B72242F-C87C-A943-A890-2529339C6345}" sibTransId="{6FC44EB2-2618-A64A-8816-9E5B21F25AF2}"/>
    <dgm:cxn modelId="{606D9B17-9042-44C3-8034-9E9986E71C77}" type="presOf" srcId="{24742C70-801B-DF41-91B9-408966BB0002}" destId="{F2C8B3F7-6F2A-1744-B3D2-EAE611D1CED3}" srcOrd="0" destOrd="0" presId="urn:microsoft.com/office/officeart/2009/3/layout/StepUpProcess"/>
    <dgm:cxn modelId="{F305C293-1CBF-484A-81A2-70427A1D5967}" type="presOf" srcId="{10E8305F-6B3E-674C-B362-FBA44B4A1B04}" destId="{40CAD590-BBE1-C641-88F4-9DCEEE4E685C}" srcOrd="0" destOrd="1" presId="urn:microsoft.com/office/officeart/2009/3/layout/StepUpProcess"/>
    <dgm:cxn modelId="{77D8A339-2B7D-413D-96AF-A06E987284FA}" type="presOf" srcId="{14F36AC7-CEFE-6F45-BB59-EE3096DFC2D8}" destId="{40CAD590-BBE1-C641-88F4-9DCEEE4E685C}" srcOrd="0" destOrd="0" presId="urn:microsoft.com/office/officeart/2009/3/layout/StepUpProcess"/>
    <dgm:cxn modelId="{F3422368-852A-4BBB-8D5A-E90555CF0AE4}" type="presOf" srcId="{09F1324D-B254-1B40-A418-A9F7DC6E9A85}" destId="{40CAD590-BBE1-C641-88F4-9DCEEE4E685C}" srcOrd="0" destOrd="3" presId="urn:microsoft.com/office/officeart/2009/3/layout/StepUpProcess"/>
    <dgm:cxn modelId="{7F3C81CE-2727-A048-B486-C3540C7941C8}" srcId="{14F36AC7-CEFE-6F45-BB59-EE3096DFC2D8}" destId="{09F1324D-B254-1B40-A418-A9F7DC6E9A85}" srcOrd="2" destOrd="0" parTransId="{382DA4D4-5FFE-EB48-9400-277DEEC57196}" sibTransId="{3C1143C0-3C55-F141-BAC6-7FE7966C1AD7}"/>
    <dgm:cxn modelId="{1434DC26-A7A7-F343-9016-912DEF3518E4}" srcId="{24742C70-801B-DF41-91B9-408966BB0002}" destId="{14F36AC7-CEFE-6F45-BB59-EE3096DFC2D8}" srcOrd="1" destOrd="0" parTransId="{AF3CE435-F4D3-CC43-9671-A05C226144B1}" sibTransId="{59BB9021-5B4C-3A4A-A7AA-FD46803C2470}"/>
    <dgm:cxn modelId="{BF2D9583-D935-454A-B09A-76B2C16A4A99}" type="presOf" srcId="{945E12E1-A5B4-2F49-8B6C-A172663FEA60}" destId="{40CAD590-BBE1-C641-88F4-9DCEEE4E685C}" srcOrd="0" destOrd="4" presId="urn:microsoft.com/office/officeart/2009/3/layout/StepUpProcess"/>
    <dgm:cxn modelId="{6AC6C96A-3E7A-43CC-8E65-8A74CEA8FA44}" type="presOf" srcId="{F06DD674-4D02-754A-AEA5-1B33ACA2FA53}" destId="{40CAD590-BBE1-C641-88F4-9DCEEE4E685C}" srcOrd="0" destOrd="2" presId="urn:microsoft.com/office/officeart/2009/3/layout/StepUpProcess"/>
    <dgm:cxn modelId="{E2B41C99-EAC1-BF47-81F4-87F16EF7A9C4}" srcId="{14F36AC7-CEFE-6F45-BB59-EE3096DFC2D8}" destId="{10E8305F-6B3E-674C-B362-FBA44B4A1B04}" srcOrd="0" destOrd="0" parTransId="{9526F9CF-0791-9542-824E-71DB051C885F}" sibTransId="{F8F0D295-4055-064D-8FC5-1537B736F3CB}"/>
    <dgm:cxn modelId="{48EAE847-82B7-4B79-A959-7ACF05343526}" type="presParOf" srcId="{F2C8B3F7-6F2A-1744-B3D2-EAE611D1CED3}" destId="{53CB5723-BD30-9042-BFF8-2905C75D4646}" srcOrd="0" destOrd="0" presId="urn:microsoft.com/office/officeart/2009/3/layout/StepUpProcess"/>
    <dgm:cxn modelId="{863090C2-FEFA-4B70-89D8-D523B7487093}" type="presParOf" srcId="{53CB5723-BD30-9042-BFF8-2905C75D4646}" destId="{3961B64A-8DF9-FF4C-8678-29D880DC03C7}" srcOrd="0" destOrd="0" presId="urn:microsoft.com/office/officeart/2009/3/layout/StepUpProcess"/>
    <dgm:cxn modelId="{95A12F8C-6D24-4446-B46B-D450ED95A24F}" type="presParOf" srcId="{53CB5723-BD30-9042-BFF8-2905C75D4646}" destId="{6FA7C658-9A96-D44A-B2F7-A2D7686B328C}" srcOrd="1" destOrd="0" presId="urn:microsoft.com/office/officeart/2009/3/layout/StepUpProcess"/>
    <dgm:cxn modelId="{43EEBC71-69FD-40D5-9284-1B26E4A176B8}" type="presParOf" srcId="{53CB5723-BD30-9042-BFF8-2905C75D4646}" destId="{0271C7D3-510D-834D-84EE-130D1C5BD966}" srcOrd="2" destOrd="0" presId="urn:microsoft.com/office/officeart/2009/3/layout/StepUpProcess"/>
    <dgm:cxn modelId="{0899CC54-D487-4819-838E-7C52B0479881}" type="presParOf" srcId="{F2C8B3F7-6F2A-1744-B3D2-EAE611D1CED3}" destId="{82BDCAAF-5E95-6B47-A7A1-42742314AD69}" srcOrd="1" destOrd="0" presId="urn:microsoft.com/office/officeart/2009/3/layout/StepUpProcess"/>
    <dgm:cxn modelId="{BAB73D76-B864-4E8C-9F27-3018B09E76F0}" type="presParOf" srcId="{82BDCAAF-5E95-6B47-A7A1-42742314AD69}" destId="{11ED0FE9-766D-AA43-89CE-474FE1EC2074}" srcOrd="0" destOrd="0" presId="urn:microsoft.com/office/officeart/2009/3/layout/StepUpProcess"/>
    <dgm:cxn modelId="{3DAE4C82-24F2-4C5E-A4D1-D7E316583815}" type="presParOf" srcId="{F2C8B3F7-6F2A-1744-B3D2-EAE611D1CED3}" destId="{DEF03E45-C96C-EA43-9BF7-5F687F6EFF03}" srcOrd="2" destOrd="0" presId="urn:microsoft.com/office/officeart/2009/3/layout/StepUpProcess"/>
    <dgm:cxn modelId="{14D0D471-AD42-4CC1-A675-FFD6FEE85A94}" type="presParOf" srcId="{DEF03E45-C96C-EA43-9BF7-5F687F6EFF03}" destId="{96937F3D-859C-D440-83F6-D5858B36D13A}" srcOrd="0" destOrd="0" presId="urn:microsoft.com/office/officeart/2009/3/layout/StepUpProcess"/>
    <dgm:cxn modelId="{6FF086BD-4C77-40D7-8976-945A49858A3A}" type="presParOf" srcId="{DEF03E45-C96C-EA43-9BF7-5F687F6EFF03}" destId="{40CAD590-BBE1-C641-88F4-9DCEEE4E685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973919-A29F-3E4A-A06B-52BFF5D37C8A}" type="doc">
      <dgm:prSet loTypeId="urn:microsoft.com/office/officeart/2005/8/layout/vList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21BF8-60CD-6942-969F-FD174B7309E0}">
      <dgm:prSet custT="1"/>
      <dgm:spPr/>
      <dgm:t>
        <a:bodyPr/>
        <a:lstStyle/>
        <a:p>
          <a:pPr rtl="0"/>
          <a:r>
            <a:rPr lang="en-US" sz="2400" dirty="0" smtClean="0">
              <a:latin typeface="+mj-lt"/>
            </a:rPr>
            <a:t>Programs may use functionality and services of other programs</a:t>
          </a:r>
          <a:endParaRPr lang="en-US" sz="2400" dirty="0">
            <a:latin typeface="+mj-lt"/>
          </a:endParaRPr>
        </a:p>
      </dgm:t>
    </dgm:pt>
    <dgm:pt modelId="{D7E836BB-10A4-284C-BE68-EE40C0DCBEB0}" type="parTrans" cxnId="{19AE0B87-B9A1-E444-87A6-502FFD1F5DFC}">
      <dgm:prSet/>
      <dgm:spPr/>
      <dgm:t>
        <a:bodyPr/>
        <a:lstStyle/>
        <a:p>
          <a:endParaRPr lang="en-US"/>
        </a:p>
      </dgm:t>
    </dgm:pt>
    <dgm:pt modelId="{AB4DEAAB-94A8-D04B-9B1B-1A5DC9027FFB}" type="sibTrans" cxnId="{19AE0B87-B9A1-E444-87A6-502FFD1F5DFC}">
      <dgm:prSet/>
      <dgm:spPr/>
      <dgm:t>
        <a:bodyPr/>
        <a:lstStyle/>
        <a:p>
          <a:endParaRPr lang="en-US"/>
        </a:p>
      </dgm:t>
    </dgm:pt>
    <dgm:pt modelId="{7B2DC31E-DDA8-7140-B02F-295A89E060D1}">
      <dgm:prSet/>
      <dgm:spPr/>
      <dgm:t>
        <a:bodyPr/>
        <a:lstStyle/>
        <a:p>
          <a:pPr rtl="0"/>
          <a:r>
            <a:rPr lang="en-US" sz="1700" dirty="0" smtClean="0">
              <a:latin typeface="+mj-lt"/>
            </a:rPr>
            <a:t>Security vulnerabilities can result unless care is taken with this interaction</a:t>
          </a:r>
          <a:endParaRPr lang="en-US" sz="1700" dirty="0">
            <a:latin typeface="+mj-lt"/>
          </a:endParaRPr>
        </a:p>
      </dgm:t>
    </dgm:pt>
    <dgm:pt modelId="{C5AA3850-11C2-5142-B529-CBE5873A016B}" type="parTrans" cxnId="{4C48C3C7-FF14-2542-A835-F275189A0057}">
      <dgm:prSet/>
      <dgm:spPr/>
      <dgm:t>
        <a:bodyPr/>
        <a:lstStyle/>
        <a:p>
          <a:endParaRPr lang="en-US"/>
        </a:p>
      </dgm:t>
    </dgm:pt>
    <dgm:pt modelId="{36DDD313-4176-B449-BB4A-5ACA5DFBC3CE}" type="sibTrans" cxnId="{4C48C3C7-FF14-2542-A835-F275189A0057}">
      <dgm:prSet/>
      <dgm:spPr/>
      <dgm:t>
        <a:bodyPr/>
        <a:lstStyle/>
        <a:p>
          <a:endParaRPr lang="en-US"/>
        </a:p>
      </dgm:t>
    </dgm:pt>
    <dgm:pt modelId="{D6FECE6C-FE4D-EA44-B09B-4CC704660D21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Such issues are of particular concern when the program being used did not adequately identify all the security concerns that might arise</a:t>
          </a:r>
          <a:endParaRPr lang="en-US" sz="1600" dirty="0">
            <a:latin typeface="+mj-lt"/>
          </a:endParaRPr>
        </a:p>
      </dgm:t>
    </dgm:pt>
    <dgm:pt modelId="{76EE08C0-FDE1-F245-8559-2CEAAF20AD8A}" type="parTrans" cxnId="{1965E482-E58E-904B-BBDD-55AC1414E467}">
      <dgm:prSet/>
      <dgm:spPr/>
      <dgm:t>
        <a:bodyPr/>
        <a:lstStyle/>
        <a:p>
          <a:endParaRPr lang="en-US"/>
        </a:p>
      </dgm:t>
    </dgm:pt>
    <dgm:pt modelId="{403C09CB-7BC7-C04B-AE6B-80B8B7914A65}" type="sibTrans" cxnId="{1965E482-E58E-904B-BBDD-55AC1414E467}">
      <dgm:prSet/>
      <dgm:spPr/>
      <dgm:t>
        <a:bodyPr/>
        <a:lstStyle/>
        <a:p>
          <a:endParaRPr lang="en-US"/>
        </a:p>
      </dgm:t>
    </dgm:pt>
    <dgm:pt modelId="{926F0C66-B3CE-9943-86C1-4B1D4F011A79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Occurs with the current trend of providing Web interfaces to programs</a:t>
          </a:r>
          <a:endParaRPr lang="en-US" sz="1600" dirty="0">
            <a:latin typeface="+mj-lt"/>
          </a:endParaRPr>
        </a:p>
      </dgm:t>
    </dgm:pt>
    <dgm:pt modelId="{F1F1D220-C4AA-4E47-8E36-41A0AD37C653}" type="parTrans" cxnId="{D7CEA055-6600-A142-BF01-A75FEAC15485}">
      <dgm:prSet/>
      <dgm:spPr/>
      <dgm:t>
        <a:bodyPr/>
        <a:lstStyle/>
        <a:p>
          <a:endParaRPr lang="en-US"/>
        </a:p>
      </dgm:t>
    </dgm:pt>
    <dgm:pt modelId="{4EB69E7F-1DEF-B840-81EC-4E204237A065}" type="sibTrans" cxnId="{D7CEA055-6600-A142-BF01-A75FEAC15485}">
      <dgm:prSet/>
      <dgm:spPr/>
      <dgm:t>
        <a:bodyPr/>
        <a:lstStyle/>
        <a:p>
          <a:endParaRPr lang="en-US"/>
        </a:p>
      </dgm:t>
    </dgm:pt>
    <dgm:pt modelId="{D11A9C38-B877-2647-8BFD-0392AB86E009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Burden falls on the newer programs to identify and manage any security issues that may arise</a:t>
          </a:r>
          <a:endParaRPr lang="en-US" sz="1600" dirty="0">
            <a:latin typeface="+mj-lt"/>
          </a:endParaRPr>
        </a:p>
      </dgm:t>
    </dgm:pt>
    <dgm:pt modelId="{8F1C4057-761F-BB4A-8716-138105E2293E}" type="parTrans" cxnId="{15ED4F15-FF5E-2D49-9E66-4C21D3F42B3C}">
      <dgm:prSet/>
      <dgm:spPr/>
      <dgm:t>
        <a:bodyPr/>
        <a:lstStyle/>
        <a:p>
          <a:endParaRPr lang="en-US"/>
        </a:p>
      </dgm:t>
    </dgm:pt>
    <dgm:pt modelId="{AE391952-C0A7-634D-9D35-43C4AEA52CEB}" type="sibTrans" cxnId="{15ED4F15-FF5E-2D49-9E66-4C21D3F42B3C}">
      <dgm:prSet/>
      <dgm:spPr/>
      <dgm:t>
        <a:bodyPr/>
        <a:lstStyle/>
        <a:p>
          <a:endParaRPr lang="en-US"/>
        </a:p>
      </dgm:t>
    </dgm:pt>
    <dgm:pt modelId="{5ED96FD8-F538-594B-A5FC-067EE04D5084}">
      <dgm:prSet custT="1"/>
      <dgm:spPr/>
      <dgm:t>
        <a:bodyPr/>
        <a:lstStyle/>
        <a:p>
          <a:pPr rtl="0"/>
          <a:r>
            <a:rPr lang="en-US" sz="2400" dirty="0" smtClean="0">
              <a:latin typeface="+mj-lt"/>
            </a:rPr>
            <a:t>Issue of data confidentiality/integrity</a:t>
          </a:r>
          <a:endParaRPr lang="en-US" sz="2400" dirty="0">
            <a:latin typeface="+mj-lt"/>
          </a:endParaRPr>
        </a:p>
      </dgm:t>
    </dgm:pt>
    <dgm:pt modelId="{99AF2794-FEED-7C4C-85AE-C2E141902C20}" type="parTrans" cxnId="{0352DD89-ACB2-7B40-BD4B-BFB1FAA9871D}">
      <dgm:prSet/>
      <dgm:spPr/>
      <dgm:t>
        <a:bodyPr/>
        <a:lstStyle/>
        <a:p>
          <a:endParaRPr lang="en-US"/>
        </a:p>
      </dgm:t>
    </dgm:pt>
    <dgm:pt modelId="{8EF62AB5-DC08-6C4A-9159-C9F512DCB7BA}" type="sibTrans" cxnId="{0352DD89-ACB2-7B40-BD4B-BFB1FAA9871D}">
      <dgm:prSet/>
      <dgm:spPr/>
      <dgm:t>
        <a:bodyPr/>
        <a:lstStyle/>
        <a:p>
          <a:endParaRPr lang="en-US"/>
        </a:p>
      </dgm:t>
    </dgm:pt>
    <dgm:pt modelId="{BD32860D-FECA-A04C-8533-30D5486134EC}">
      <dgm:prSet custT="1"/>
      <dgm:spPr/>
      <dgm:t>
        <a:bodyPr/>
        <a:lstStyle/>
        <a:p>
          <a:pPr rtl="0"/>
          <a:r>
            <a:rPr lang="en-US" sz="2400" dirty="0" smtClean="0">
              <a:latin typeface="+mj-lt"/>
            </a:rPr>
            <a:t>Detection and handling of exceptions and errors generated by interaction is also important from a security perspective</a:t>
          </a:r>
          <a:endParaRPr lang="en-US" sz="2400" dirty="0">
            <a:latin typeface="+mj-lt"/>
          </a:endParaRPr>
        </a:p>
      </dgm:t>
    </dgm:pt>
    <dgm:pt modelId="{82CC7F70-1EA8-3F4A-8B13-B37C61427662}" type="parTrans" cxnId="{AB00E5F8-B726-2247-8756-3A95C7BAE941}">
      <dgm:prSet/>
      <dgm:spPr/>
      <dgm:t>
        <a:bodyPr/>
        <a:lstStyle/>
        <a:p>
          <a:endParaRPr lang="en-US"/>
        </a:p>
      </dgm:t>
    </dgm:pt>
    <dgm:pt modelId="{AF679065-D8E5-0E40-AB44-A2693525BC9F}" type="sibTrans" cxnId="{AB00E5F8-B726-2247-8756-3A95C7BAE941}">
      <dgm:prSet/>
      <dgm:spPr/>
      <dgm:t>
        <a:bodyPr/>
        <a:lstStyle/>
        <a:p>
          <a:endParaRPr lang="en-US"/>
        </a:p>
      </dgm:t>
    </dgm:pt>
    <dgm:pt modelId="{AC663F4A-CD97-4744-AEB6-C1D09B6F1FA3}" type="pres">
      <dgm:prSet presAssocID="{CF973919-A29F-3E4A-A06B-52BFF5D37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57E10-FED3-CF4D-BC75-8F4E62C385D6}" type="pres">
      <dgm:prSet presAssocID="{1A721BF8-60CD-6942-969F-FD174B7309E0}" presName="parentText" presStyleLbl="node1" presStyleIdx="0" presStyleCnt="3" custScaleY="82027" custLinFactNeighborY="-101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72031-589D-E64E-AA21-CB2F893DE083}" type="pres">
      <dgm:prSet presAssocID="{1A721BF8-60CD-6942-969F-FD174B7309E0}" presName="childText" presStyleLbl="revTx" presStyleIdx="0" presStyleCnt="1" custScaleY="110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1060C-AA3A-FC4C-AAA9-7DE859BC1170}" type="pres">
      <dgm:prSet presAssocID="{5ED96FD8-F538-594B-A5FC-067EE04D5084}" presName="parentText" presStyleLbl="node1" presStyleIdx="1" presStyleCnt="3" custScaleY="528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E024C-F073-904C-B1A2-85F036BFA805}" type="pres">
      <dgm:prSet presAssocID="{8EF62AB5-DC08-6C4A-9159-C9F512DCB7BA}" presName="spacer" presStyleCnt="0"/>
      <dgm:spPr/>
    </dgm:pt>
    <dgm:pt modelId="{7CC50A5C-6DDF-7A4B-B4EF-D6D9D82B8FBB}" type="pres">
      <dgm:prSet presAssocID="{BD32860D-FECA-A04C-8533-30D5486134EC}" presName="parentText" presStyleLbl="node1" presStyleIdx="2" presStyleCnt="3" custScaleY="1263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8C3C7-FF14-2542-A835-F275189A0057}" srcId="{1A721BF8-60CD-6942-969F-FD174B7309E0}" destId="{7B2DC31E-DDA8-7140-B02F-295A89E060D1}" srcOrd="0" destOrd="0" parTransId="{C5AA3850-11C2-5142-B529-CBE5873A016B}" sibTransId="{36DDD313-4176-B449-BB4A-5ACA5DFBC3CE}"/>
    <dgm:cxn modelId="{19AE0B87-B9A1-E444-87A6-502FFD1F5DFC}" srcId="{CF973919-A29F-3E4A-A06B-52BFF5D37C8A}" destId="{1A721BF8-60CD-6942-969F-FD174B7309E0}" srcOrd="0" destOrd="0" parTransId="{D7E836BB-10A4-284C-BE68-EE40C0DCBEB0}" sibTransId="{AB4DEAAB-94A8-D04B-9B1B-1A5DC9027FFB}"/>
    <dgm:cxn modelId="{1965E482-E58E-904B-BBDD-55AC1414E467}" srcId="{7B2DC31E-DDA8-7140-B02F-295A89E060D1}" destId="{D6FECE6C-FE4D-EA44-B09B-4CC704660D21}" srcOrd="0" destOrd="0" parTransId="{76EE08C0-FDE1-F245-8559-2CEAAF20AD8A}" sibTransId="{403C09CB-7BC7-C04B-AE6B-80B8B7914A65}"/>
    <dgm:cxn modelId="{7415E0B9-B416-4F66-B94E-9D99DBEE4624}" type="presOf" srcId="{7B2DC31E-DDA8-7140-B02F-295A89E060D1}" destId="{65872031-589D-E64E-AA21-CB2F893DE083}" srcOrd="0" destOrd="0" presId="urn:microsoft.com/office/officeart/2005/8/layout/vList2"/>
    <dgm:cxn modelId="{AB00E5F8-B726-2247-8756-3A95C7BAE941}" srcId="{CF973919-A29F-3E4A-A06B-52BFF5D37C8A}" destId="{BD32860D-FECA-A04C-8533-30D5486134EC}" srcOrd="2" destOrd="0" parTransId="{82CC7F70-1EA8-3F4A-8B13-B37C61427662}" sibTransId="{AF679065-D8E5-0E40-AB44-A2693525BC9F}"/>
    <dgm:cxn modelId="{E22D0B26-6AAF-41ED-8A4E-577B5823E199}" type="presOf" srcId="{D6FECE6C-FE4D-EA44-B09B-4CC704660D21}" destId="{65872031-589D-E64E-AA21-CB2F893DE083}" srcOrd="0" destOrd="1" presId="urn:microsoft.com/office/officeart/2005/8/layout/vList2"/>
    <dgm:cxn modelId="{54B23AE9-0B93-458F-A0C2-2DDCF10EB590}" type="presOf" srcId="{1A721BF8-60CD-6942-969F-FD174B7309E0}" destId="{25057E10-FED3-CF4D-BC75-8F4E62C385D6}" srcOrd="0" destOrd="0" presId="urn:microsoft.com/office/officeart/2005/8/layout/vList2"/>
    <dgm:cxn modelId="{D7CEA055-6600-A142-BF01-A75FEAC15485}" srcId="{7B2DC31E-DDA8-7140-B02F-295A89E060D1}" destId="{926F0C66-B3CE-9943-86C1-4B1D4F011A79}" srcOrd="1" destOrd="0" parTransId="{F1F1D220-C4AA-4E47-8E36-41A0AD37C653}" sibTransId="{4EB69E7F-1DEF-B840-81EC-4E204237A065}"/>
    <dgm:cxn modelId="{F08234F5-610D-474A-A22C-91B15193B695}" type="presOf" srcId="{926F0C66-B3CE-9943-86C1-4B1D4F011A79}" destId="{65872031-589D-E64E-AA21-CB2F893DE083}" srcOrd="0" destOrd="2" presId="urn:microsoft.com/office/officeart/2005/8/layout/vList2"/>
    <dgm:cxn modelId="{B43F4E04-CACF-4695-A2DE-CF18522A1911}" type="presOf" srcId="{5ED96FD8-F538-594B-A5FC-067EE04D5084}" destId="{48F1060C-AA3A-FC4C-AAA9-7DE859BC1170}" srcOrd="0" destOrd="0" presId="urn:microsoft.com/office/officeart/2005/8/layout/vList2"/>
    <dgm:cxn modelId="{BC60B38B-9897-49FC-9DFD-DCDC28DDDBF5}" type="presOf" srcId="{D11A9C38-B877-2647-8BFD-0392AB86E009}" destId="{65872031-589D-E64E-AA21-CB2F893DE083}" srcOrd="0" destOrd="3" presId="urn:microsoft.com/office/officeart/2005/8/layout/vList2"/>
    <dgm:cxn modelId="{735DD6F2-1593-4D23-8A55-9D5D165B06F2}" type="presOf" srcId="{BD32860D-FECA-A04C-8533-30D5486134EC}" destId="{7CC50A5C-6DDF-7A4B-B4EF-D6D9D82B8FBB}" srcOrd="0" destOrd="0" presId="urn:microsoft.com/office/officeart/2005/8/layout/vList2"/>
    <dgm:cxn modelId="{15ED4F15-FF5E-2D49-9E66-4C21D3F42B3C}" srcId="{7B2DC31E-DDA8-7140-B02F-295A89E060D1}" destId="{D11A9C38-B877-2647-8BFD-0392AB86E009}" srcOrd="2" destOrd="0" parTransId="{8F1C4057-761F-BB4A-8716-138105E2293E}" sibTransId="{AE391952-C0A7-634D-9D35-43C4AEA52CEB}"/>
    <dgm:cxn modelId="{0352DD89-ACB2-7B40-BD4B-BFB1FAA9871D}" srcId="{CF973919-A29F-3E4A-A06B-52BFF5D37C8A}" destId="{5ED96FD8-F538-594B-A5FC-067EE04D5084}" srcOrd="1" destOrd="0" parTransId="{99AF2794-FEED-7C4C-85AE-C2E141902C20}" sibTransId="{8EF62AB5-DC08-6C4A-9159-C9F512DCB7BA}"/>
    <dgm:cxn modelId="{71100F09-387C-4A9B-8625-7AEE950D2B37}" type="presOf" srcId="{CF973919-A29F-3E4A-A06B-52BFF5D37C8A}" destId="{AC663F4A-CD97-4744-AEB6-C1D09B6F1FA3}" srcOrd="0" destOrd="0" presId="urn:microsoft.com/office/officeart/2005/8/layout/vList2"/>
    <dgm:cxn modelId="{2995FB66-DBE6-4E03-A88D-0826DAD4FC18}" type="presParOf" srcId="{AC663F4A-CD97-4744-AEB6-C1D09B6F1FA3}" destId="{25057E10-FED3-CF4D-BC75-8F4E62C385D6}" srcOrd="0" destOrd="0" presId="urn:microsoft.com/office/officeart/2005/8/layout/vList2"/>
    <dgm:cxn modelId="{55481AE1-A068-490D-A5D4-4B562DA2A06A}" type="presParOf" srcId="{AC663F4A-CD97-4744-AEB6-C1D09B6F1FA3}" destId="{65872031-589D-E64E-AA21-CB2F893DE083}" srcOrd="1" destOrd="0" presId="urn:microsoft.com/office/officeart/2005/8/layout/vList2"/>
    <dgm:cxn modelId="{549B438E-C827-4C39-8BCC-EA25DA8222F4}" type="presParOf" srcId="{AC663F4A-CD97-4744-AEB6-C1D09B6F1FA3}" destId="{48F1060C-AA3A-FC4C-AAA9-7DE859BC1170}" srcOrd="2" destOrd="0" presId="urn:microsoft.com/office/officeart/2005/8/layout/vList2"/>
    <dgm:cxn modelId="{134D42B3-AC28-4462-9507-CBD9235C6403}" type="presParOf" srcId="{AC663F4A-CD97-4744-AEB6-C1D09B6F1FA3}" destId="{D57E024C-F073-904C-B1A2-85F036BFA805}" srcOrd="3" destOrd="0" presId="urn:microsoft.com/office/officeart/2005/8/layout/vList2"/>
    <dgm:cxn modelId="{1A0A3AD3-9AD8-459D-B22E-7525B5957801}" type="presParOf" srcId="{AC663F4A-CD97-4744-AEB6-C1D09B6F1FA3}" destId="{7CC50A5C-6DDF-7A4B-B4EF-D6D9D82B8F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8C4F9-A623-2D45-A0B7-AAFBEC90278D}">
      <dsp:nvSpPr>
        <dsp:cNvPr id="0" name=""/>
        <dsp:cNvSpPr/>
      </dsp:nvSpPr>
      <dsp:spPr>
        <a:xfrm>
          <a:off x="0" y="1504703"/>
          <a:ext cx="4267200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182" tIns="354076" rIns="33118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>
              <a:latin typeface="+mj-lt"/>
            </a:rPr>
            <a:t>Insecure interaction between components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>
              <a:latin typeface="+mj-lt"/>
            </a:rPr>
            <a:t>Risky resource management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>
              <a:latin typeface="+mj-lt"/>
            </a:rPr>
            <a:t>Porous </a:t>
          </a:r>
          <a:r>
            <a:rPr lang="en-AU" sz="1700" kern="1200" dirty="0" err="1" smtClean="0">
              <a:latin typeface="+mj-lt"/>
            </a:rPr>
            <a:t>defenses</a:t>
          </a:r>
          <a:endParaRPr lang="en-AU" sz="1700" kern="1200" dirty="0" smtClean="0">
            <a:latin typeface="+mj-lt"/>
          </a:endParaRPr>
        </a:p>
      </dsp:txBody>
      <dsp:txXfrm>
        <a:off x="0" y="1504703"/>
        <a:ext cx="4267200" cy="1526175"/>
      </dsp:txXfrm>
    </dsp:sp>
    <dsp:sp modelId="{F3C955CE-D6AA-984B-8317-A404AFEC686C}">
      <dsp:nvSpPr>
        <dsp:cNvPr id="0" name=""/>
        <dsp:cNvSpPr/>
      </dsp:nvSpPr>
      <dsp:spPr>
        <a:xfrm>
          <a:off x="213360" y="1253783"/>
          <a:ext cx="2987040" cy="5018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chemeClr val="bg1"/>
              </a:solidFill>
              <a:latin typeface="+mj-lt"/>
            </a:rPr>
            <a:t>Software error categories:</a:t>
          </a:r>
          <a:endParaRPr lang="en-US" sz="1700" kern="1200" dirty="0">
            <a:solidFill>
              <a:schemeClr val="bg1"/>
            </a:solidFill>
            <a:latin typeface="+mj-lt"/>
          </a:endParaRPr>
        </a:p>
      </dsp:txBody>
      <dsp:txXfrm>
        <a:off x="237858" y="1278281"/>
        <a:ext cx="293804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2F748-B814-1949-9EC8-CF6456CE4F5C}">
      <dsp:nvSpPr>
        <dsp:cNvPr id="0" name=""/>
        <dsp:cNvSpPr/>
      </dsp:nvSpPr>
      <dsp:spPr>
        <a:xfrm>
          <a:off x="0" y="2563"/>
          <a:ext cx="5976664" cy="1197049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bg1"/>
              </a:solidFill>
              <a:latin typeface="+mj-lt"/>
            </a:rPr>
            <a:t>Most often occur in scripting languages</a:t>
          </a:r>
          <a:endParaRPr lang="en-US" sz="3200" b="0" kern="1200" dirty="0">
            <a:solidFill>
              <a:schemeClr val="bg1"/>
            </a:solidFill>
            <a:latin typeface="+mj-lt"/>
          </a:endParaRPr>
        </a:p>
      </dsp:txBody>
      <dsp:txXfrm>
        <a:off x="0" y="2563"/>
        <a:ext cx="5976664" cy="1197049"/>
      </dsp:txXfrm>
    </dsp:sp>
    <dsp:sp modelId="{E0DA6B96-E30F-134B-9CBE-EF02D3E52DFB}">
      <dsp:nvSpPr>
        <dsp:cNvPr id="0" name=""/>
        <dsp:cNvSpPr/>
      </dsp:nvSpPr>
      <dsp:spPr>
        <a:xfrm>
          <a:off x="0" y="1199612"/>
          <a:ext cx="5976664" cy="1756800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j-lt"/>
            </a:rPr>
            <a:t>Encourage reuse of other programs and system utilities where possible to save coding effort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j-lt"/>
            </a:rPr>
            <a:t>Often used as Web CGI scripts</a:t>
          </a:r>
          <a:endParaRPr lang="en-US" sz="2400" kern="1200" dirty="0">
            <a:latin typeface="+mj-lt"/>
          </a:endParaRPr>
        </a:p>
      </dsp:txBody>
      <dsp:txXfrm>
        <a:off x="0" y="1199612"/>
        <a:ext cx="5976664" cy="175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3B943-EFD4-CA49-81F0-3B5F3ED8EF44}">
      <dsp:nvSpPr>
        <dsp:cNvPr id="0" name=""/>
        <dsp:cNvSpPr/>
      </dsp:nvSpPr>
      <dsp:spPr>
        <a:xfrm rot="16200000">
          <a:off x="-1464941" y="1466998"/>
          <a:ext cx="4953000" cy="201900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979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Attacks where input provided by one user is subsequently output to another user</a:t>
          </a:r>
          <a:endParaRPr lang="en-US" sz="1500" b="1" kern="1200" dirty="0">
            <a:latin typeface="+mj-lt"/>
          </a:endParaRPr>
        </a:p>
      </dsp:txBody>
      <dsp:txXfrm rot="5400000">
        <a:off x="2058" y="990599"/>
        <a:ext cx="2019002" cy="2971800"/>
      </dsp:txXfrm>
    </dsp:sp>
    <dsp:sp modelId="{14688093-8D8B-6348-AECE-C5CB825B39E9}">
      <dsp:nvSpPr>
        <dsp:cNvPr id="0" name=""/>
        <dsp:cNvSpPr/>
      </dsp:nvSpPr>
      <dsp:spPr>
        <a:xfrm rot="16200000">
          <a:off x="705486" y="1466998"/>
          <a:ext cx="4953000" cy="201900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979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Commonly seen in scripted Web applications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j-lt"/>
            </a:rPr>
            <a:t>Vulnerability involves the inclusion of script code in the HTML content</a:t>
          </a:r>
          <a:endParaRPr lang="en-US" sz="1200" b="1" kern="1200" dirty="0">
            <a:latin typeface="+mj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j-lt"/>
            </a:rPr>
            <a:t>Script code may need to access data associated with other pages</a:t>
          </a:r>
          <a:endParaRPr lang="en-US" sz="1200" b="1" kern="1200" dirty="0">
            <a:latin typeface="+mj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j-lt"/>
            </a:rPr>
            <a:t>Browsers impose security checks and restrict data access to pages originating from the same site</a:t>
          </a:r>
          <a:endParaRPr lang="en-US" sz="1200" b="1" kern="1200" dirty="0">
            <a:latin typeface="+mj-lt"/>
          </a:endParaRPr>
        </a:p>
      </dsp:txBody>
      <dsp:txXfrm rot="5400000">
        <a:off x="2172485" y="990599"/>
        <a:ext cx="2019002" cy="2971800"/>
      </dsp:txXfrm>
    </dsp:sp>
    <dsp:sp modelId="{3FE07096-8FB5-9946-B5FA-8A05FD6FAB4C}">
      <dsp:nvSpPr>
        <dsp:cNvPr id="0" name=""/>
        <dsp:cNvSpPr/>
      </dsp:nvSpPr>
      <dsp:spPr>
        <a:xfrm rot="16200000">
          <a:off x="2875913" y="1466998"/>
          <a:ext cx="4953000" cy="201900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979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Exploit assumption that all content from one site is equally trusted and hence is permitted to interact with other content from the site</a:t>
          </a:r>
          <a:endParaRPr lang="en-US" sz="1500" b="1" kern="1200" dirty="0">
            <a:latin typeface="+mj-lt"/>
          </a:endParaRPr>
        </a:p>
      </dsp:txBody>
      <dsp:txXfrm rot="5400000">
        <a:off x="4342912" y="990599"/>
        <a:ext cx="2019002" cy="2971800"/>
      </dsp:txXfrm>
    </dsp:sp>
    <dsp:sp modelId="{5C65FDC7-D923-E249-BFF8-519500BF915D}">
      <dsp:nvSpPr>
        <dsp:cNvPr id="0" name=""/>
        <dsp:cNvSpPr/>
      </dsp:nvSpPr>
      <dsp:spPr>
        <a:xfrm rot="16200000">
          <a:off x="5046341" y="1466998"/>
          <a:ext cx="4953000" cy="201900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979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latin typeface="+mj-lt"/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XSS reflection vulnerability</a:t>
          </a:r>
          <a:endParaRPr lang="en-US" sz="1500" b="1" kern="1200" dirty="0">
            <a:latin typeface="+mj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j-lt"/>
            </a:rPr>
            <a:t>Attacker includes the malicious script content in data supplied to a site</a:t>
          </a:r>
          <a:endParaRPr lang="en-US" sz="1200" b="1" kern="1200" dirty="0">
            <a:latin typeface="+mj-lt"/>
          </a:endParaRPr>
        </a:p>
      </dsp:txBody>
      <dsp:txXfrm rot="5400000">
        <a:off x="6513340" y="990599"/>
        <a:ext cx="2019002" cy="2971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1DD3-5146-6648-8550-938B270C5A5F}">
      <dsp:nvSpPr>
        <dsp:cNvPr id="0" name=""/>
        <dsp:cNvSpPr/>
      </dsp:nvSpPr>
      <dsp:spPr>
        <a:xfrm>
          <a:off x="300573" y="1012"/>
          <a:ext cx="3632596" cy="217955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May have multiple means of encoding text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300573" y="1012"/>
        <a:ext cx="3632596" cy="2179558"/>
      </dsp:txXfrm>
    </dsp:sp>
    <dsp:sp modelId="{45599BEF-0D0D-1949-9440-C20BE8AE2661}">
      <dsp:nvSpPr>
        <dsp:cNvPr id="0" name=""/>
        <dsp:cNvSpPr/>
      </dsp:nvSpPr>
      <dsp:spPr>
        <a:xfrm>
          <a:off x="4296429" y="1012"/>
          <a:ext cx="3632596" cy="217955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Growing requirement to support users around the globe and to interact with them using their own languages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296429" y="1012"/>
        <a:ext cx="3632596" cy="2179558"/>
      </dsp:txXfrm>
    </dsp:sp>
    <dsp:sp modelId="{8717156F-AD30-354B-B8A5-27484F3BB67F}">
      <dsp:nvSpPr>
        <dsp:cNvPr id="0" name=""/>
        <dsp:cNvSpPr/>
      </dsp:nvSpPr>
      <dsp:spPr>
        <a:xfrm>
          <a:off x="300573" y="2543829"/>
          <a:ext cx="3632596" cy="217955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Unicode used for internationalization</a:t>
          </a:r>
          <a:endParaRPr lang="en-US" sz="19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Uses 16-bit value for characters</a:t>
          </a:r>
          <a:endParaRPr lang="en-US" sz="1500" b="1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smtClean="0">
              <a:solidFill>
                <a:schemeClr val="bg1"/>
              </a:solidFill>
            </a:rPr>
            <a:t>UTF-8 encodes as 1-4 byte sequences</a:t>
          </a:r>
          <a:endParaRPr lang="en-US" sz="1500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Many Unicode decoders accept any valid equivalent sequence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00573" y="2543829"/>
        <a:ext cx="3632596" cy="2179558"/>
      </dsp:txXfrm>
    </dsp:sp>
    <dsp:sp modelId="{3F78B78F-1341-0249-AC07-84D888EA16AB}">
      <dsp:nvSpPr>
        <dsp:cNvPr id="0" name=""/>
        <dsp:cNvSpPr/>
      </dsp:nvSpPr>
      <dsp:spPr>
        <a:xfrm>
          <a:off x="4296429" y="2543829"/>
          <a:ext cx="3632596" cy="217955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Canonicalization</a:t>
          </a:r>
          <a:endParaRPr lang="en-US" sz="1900" kern="1200" dirty="0">
            <a:solidFill>
              <a:srgbClr val="00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</a:rPr>
            <a:t>Transforming input data into a single, standard, minimal representation</a:t>
          </a:r>
          <a:endParaRPr lang="en-US" sz="1500" kern="1200" dirty="0">
            <a:solidFill>
              <a:srgbClr val="00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</a:rPr>
            <a:t>Once this is done the input data can be compared with a single representation of acceptable input values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4296429" y="2543829"/>
        <a:ext cx="3632596" cy="2179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F4FD9-04DC-2849-B569-7B7356F134FF}">
      <dsp:nvSpPr>
        <dsp:cNvPr id="0" name=""/>
        <dsp:cNvSpPr/>
      </dsp:nvSpPr>
      <dsp:spPr>
        <a:xfrm>
          <a:off x="0" y="165155"/>
          <a:ext cx="6096000" cy="6621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latin typeface="+mj-lt"/>
            </a:rPr>
            <a:t>Security issues:</a:t>
          </a:r>
          <a:endParaRPr lang="en-US" sz="2800" b="0" kern="1200" dirty="0">
            <a:solidFill>
              <a:schemeClr val="bg1"/>
            </a:solidFill>
            <a:latin typeface="+mj-lt"/>
          </a:endParaRPr>
        </a:p>
      </dsp:txBody>
      <dsp:txXfrm>
        <a:off x="0" y="165155"/>
        <a:ext cx="6096000" cy="662100"/>
      </dsp:txXfrm>
    </dsp:sp>
    <dsp:sp modelId="{665DC833-477A-5949-B493-D8C2D3D575C8}">
      <dsp:nvSpPr>
        <dsp:cNvPr id="0" name=""/>
        <dsp:cNvSpPr/>
      </dsp:nvSpPr>
      <dsp:spPr>
        <a:xfrm>
          <a:off x="0" y="827255"/>
          <a:ext cx="6096000" cy="1268190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+mj-lt"/>
            </a:rPr>
            <a:t>Correct algorithm implementation</a:t>
          </a:r>
          <a:endParaRPr lang="en-US" sz="2100" kern="1200" dirty="0">
            <a:latin typeface="+mj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+mj-lt"/>
            </a:rPr>
            <a:t>Correct machine instructions for algorithm</a:t>
          </a:r>
          <a:endParaRPr lang="en-US" sz="2100" kern="1200" dirty="0">
            <a:latin typeface="+mj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+mj-lt"/>
            </a:rPr>
            <a:t>Valid manipulation of data</a:t>
          </a:r>
          <a:endParaRPr lang="en-US" sz="2100" kern="1200" dirty="0">
            <a:latin typeface="+mj-lt"/>
          </a:endParaRPr>
        </a:p>
      </dsp:txBody>
      <dsp:txXfrm>
        <a:off x="0" y="827255"/>
        <a:ext cx="6096000" cy="1268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47528-AF08-4D4E-8385-504B4843C30D}">
      <dsp:nvSpPr>
        <dsp:cNvPr id="0" name=""/>
        <dsp:cNvSpPr/>
      </dsp:nvSpPr>
      <dsp:spPr>
        <a:xfrm>
          <a:off x="0" y="126367"/>
          <a:ext cx="8212832" cy="1233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+mj-lt"/>
            </a:rPr>
            <a:t>Programs can be vulnerable to PATH variable manipulation</a:t>
          </a:r>
          <a:endParaRPr lang="en-US" sz="3100" kern="1200" dirty="0">
            <a:latin typeface="+mj-lt"/>
          </a:endParaRPr>
        </a:p>
      </dsp:txBody>
      <dsp:txXfrm>
        <a:off x="60199" y="186566"/>
        <a:ext cx="8092434" cy="1112781"/>
      </dsp:txXfrm>
    </dsp:sp>
    <dsp:sp modelId="{DFF7CE9A-0546-8740-8CD5-F6B8E1CD9C6C}">
      <dsp:nvSpPr>
        <dsp:cNvPr id="0" name=""/>
        <dsp:cNvSpPr/>
      </dsp:nvSpPr>
      <dsp:spPr>
        <a:xfrm>
          <a:off x="0" y="1359547"/>
          <a:ext cx="821283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757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latin typeface="+mj-lt"/>
            </a:rPr>
            <a:t>Must reset to “safe” values</a:t>
          </a:r>
          <a:endParaRPr lang="en-US" sz="2400" kern="1200" dirty="0">
            <a:latin typeface="+mj-lt"/>
          </a:endParaRPr>
        </a:p>
      </dsp:txBody>
      <dsp:txXfrm>
        <a:off x="0" y="1359547"/>
        <a:ext cx="8212832" cy="513360"/>
      </dsp:txXfrm>
    </dsp:sp>
    <dsp:sp modelId="{C611DC0A-43CB-BB4E-90BC-EC71389508C7}">
      <dsp:nvSpPr>
        <dsp:cNvPr id="0" name=""/>
        <dsp:cNvSpPr/>
      </dsp:nvSpPr>
      <dsp:spPr>
        <a:xfrm>
          <a:off x="0" y="1872907"/>
          <a:ext cx="8212832" cy="1233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+mj-lt"/>
            </a:rPr>
            <a:t>If dynamically linked may be vulnerable to manipulation of LD_LIBRARY_PATH</a:t>
          </a:r>
          <a:endParaRPr lang="en-US" sz="3100" kern="1200" dirty="0">
            <a:latin typeface="+mj-lt"/>
          </a:endParaRPr>
        </a:p>
      </dsp:txBody>
      <dsp:txXfrm>
        <a:off x="60199" y="1933106"/>
        <a:ext cx="8092434" cy="1112781"/>
      </dsp:txXfrm>
    </dsp:sp>
    <dsp:sp modelId="{031A0AD8-3A39-7741-B264-4C2384EBCE0D}">
      <dsp:nvSpPr>
        <dsp:cNvPr id="0" name=""/>
        <dsp:cNvSpPr/>
      </dsp:nvSpPr>
      <dsp:spPr>
        <a:xfrm>
          <a:off x="0" y="3106087"/>
          <a:ext cx="8212832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757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latin typeface="+mj-lt"/>
            </a:rPr>
            <a:t>Used to locate suitable dynamic library</a:t>
          </a:r>
          <a:endParaRPr lang="en-US" sz="2400" kern="1200" dirty="0"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latin typeface="+mj-lt"/>
            </a:rPr>
            <a:t>Must either statically link privileged programs or prevent use of this variable</a:t>
          </a:r>
          <a:endParaRPr lang="en-US" sz="2400" kern="1200" dirty="0">
            <a:latin typeface="+mj-lt"/>
          </a:endParaRPr>
        </a:p>
      </dsp:txBody>
      <dsp:txXfrm>
        <a:off x="0" y="3106087"/>
        <a:ext cx="8212832" cy="11871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62D43-80A1-1A47-A1D5-FD989169F2AC}">
      <dsp:nvSpPr>
        <dsp:cNvPr id="0" name=""/>
        <dsp:cNvSpPr/>
      </dsp:nvSpPr>
      <dsp:spPr>
        <a:xfrm>
          <a:off x="0" y="0"/>
          <a:ext cx="4846129" cy="484612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6F2E90-3BDD-2646-BA2C-E1E0F3889E1A}">
      <dsp:nvSpPr>
        <dsp:cNvPr id="0" name=""/>
        <dsp:cNvSpPr/>
      </dsp:nvSpPr>
      <dsp:spPr>
        <a:xfrm>
          <a:off x="2423064" y="0"/>
          <a:ext cx="6032561" cy="4846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Programs with root/ administrator privileges are a major target of attackers</a:t>
          </a:r>
          <a:endParaRPr lang="en-US" sz="2000" kern="1200" dirty="0">
            <a:latin typeface="+mj-lt"/>
          </a:endParaRPr>
        </a:p>
      </dsp:txBody>
      <dsp:txXfrm>
        <a:off x="2423064" y="0"/>
        <a:ext cx="3016280" cy="1453841"/>
      </dsp:txXfrm>
    </dsp:sp>
    <dsp:sp modelId="{7FA5719A-5F14-B149-854C-9F854D818799}">
      <dsp:nvSpPr>
        <dsp:cNvPr id="0" name=""/>
        <dsp:cNvSpPr/>
      </dsp:nvSpPr>
      <dsp:spPr>
        <a:xfrm>
          <a:off x="848074" y="1453841"/>
          <a:ext cx="3149980" cy="314998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BE75D3-9123-9948-861E-9D061ACD9C21}">
      <dsp:nvSpPr>
        <dsp:cNvPr id="0" name=""/>
        <dsp:cNvSpPr/>
      </dsp:nvSpPr>
      <dsp:spPr>
        <a:xfrm>
          <a:off x="2423064" y="1453841"/>
          <a:ext cx="6032561" cy="31499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j-lt"/>
            </a:rPr>
            <a:t>Often privilege is only needed at start</a:t>
          </a:r>
          <a:endParaRPr lang="en-US" sz="2000" kern="1200">
            <a:latin typeface="+mj-lt"/>
          </a:endParaRPr>
        </a:p>
      </dsp:txBody>
      <dsp:txXfrm>
        <a:off x="2423064" y="1453841"/>
        <a:ext cx="3016280" cy="1453837"/>
      </dsp:txXfrm>
    </dsp:sp>
    <dsp:sp modelId="{8A2A98BD-DD88-694E-8A29-7C2C782941BA}">
      <dsp:nvSpPr>
        <dsp:cNvPr id="0" name=""/>
        <dsp:cNvSpPr/>
      </dsp:nvSpPr>
      <dsp:spPr>
        <a:xfrm>
          <a:off x="1696145" y="2907678"/>
          <a:ext cx="1453837" cy="14538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2B31DD-3A49-FE4D-BCF2-D6BD6D57A4DF}">
      <dsp:nvSpPr>
        <dsp:cNvPr id="0" name=""/>
        <dsp:cNvSpPr/>
      </dsp:nvSpPr>
      <dsp:spPr>
        <a:xfrm>
          <a:off x="2423064" y="2907678"/>
          <a:ext cx="6032561" cy="1453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j-lt"/>
            </a:rPr>
            <a:t>Good design partitions complex programs in smaller modules with needed privileges</a:t>
          </a:r>
          <a:endParaRPr lang="en-US" sz="2000" kern="1200">
            <a:latin typeface="+mj-lt"/>
          </a:endParaRPr>
        </a:p>
      </dsp:txBody>
      <dsp:txXfrm>
        <a:off x="2423064" y="2907678"/>
        <a:ext cx="3016280" cy="1453837"/>
      </dsp:txXfrm>
    </dsp:sp>
    <dsp:sp modelId="{46A9BFE2-38B0-FE4C-A7C5-CB6A226A18C5}">
      <dsp:nvSpPr>
        <dsp:cNvPr id="0" name=""/>
        <dsp:cNvSpPr/>
      </dsp:nvSpPr>
      <dsp:spPr>
        <a:xfrm>
          <a:off x="5439345" y="0"/>
          <a:ext cx="3016280" cy="145384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>
              <a:latin typeface="+mj-lt"/>
            </a:rPr>
            <a:t>They provide highest levels of system access and control</a:t>
          </a:r>
          <a:endParaRPr lang="en-US" sz="1300" kern="1200">
            <a:latin typeface="+mj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Are needed to manage access to protected system resources</a:t>
          </a:r>
          <a:endParaRPr lang="en-US" sz="1300" kern="1200" dirty="0">
            <a:latin typeface="+mj-lt"/>
          </a:endParaRPr>
        </a:p>
      </dsp:txBody>
      <dsp:txXfrm>
        <a:off x="5439345" y="0"/>
        <a:ext cx="3016280" cy="1453841"/>
      </dsp:txXfrm>
    </dsp:sp>
    <dsp:sp modelId="{D79EB8F8-1150-1349-9B5C-BEEE8F196C3B}">
      <dsp:nvSpPr>
        <dsp:cNvPr id="0" name=""/>
        <dsp:cNvSpPr/>
      </dsp:nvSpPr>
      <dsp:spPr>
        <a:xfrm>
          <a:off x="5439345" y="1453841"/>
          <a:ext cx="3016280" cy="14538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Can then run as normal user</a:t>
          </a:r>
          <a:endParaRPr lang="en-US" sz="1300" kern="1200" dirty="0">
            <a:latin typeface="+mj-lt"/>
          </a:endParaRPr>
        </a:p>
      </dsp:txBody>
      <dsp:txXfrm>
        <a:off x="5439345" y="1453841"/>
        <a:ext cx="3016280" cy="1453837"/>
      </dsp:txXfrm>
    </dsp:sp>
    <dsp:sp modelId="{93805ADD-6AAB-BF4F-B1C4-F60CB51D782C}">
      <dsp:nvSpPr>
        <dsp:cNvPr id="0" name=""/>
        <dsp:cNvSpPr/>
      </dsp:nvSpPr>
      <dsp:spPr>
        <a:xfrm>
          <a:off x="5439345" y="2907678"/>
          <a:ext cx="3016280" cy="14538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Provides a greater degree of isolation between the components</a:t>
          </a:r>
          <a:endParaRPr lang="en-US" sz="1300" kern="1200" dirty="0">
            <a:latin typeface="+mj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>
              <a:latin typeface="+mj-lt"/>
            </a:rPr>
            <a:t>Reduces the consequences of a security breach in one component</a:t>
          </a:r>
          <a:endParaRPr lang="en-US" sz="1300" kern="1200">
            <a:latin typeface="+mj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</a:rPr>
            <a:t>Easier to test and verify</a:t>
          </a:r>
          <a:endParaRPr lang="en-US" sz="1300" kern="1200" dirty="0">
            <a:latin typeface="+mj-lt"/>
          </a:endParaRPr>
        </a:p>
      </dsp:txBody>
      <dsp:txXfrm>
        <a:off x="5439345" y="2907678"/>
        <a:ext cx="3016280" cy="1453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1B64A-8DF9-FF4C-8678-29D880DC03C7}">
      <dsp:nvSpPr>
        <dsp:cNvPr id="0" name=""/>
        <dsp:cNvSpPr/>
      </dsp:nvSpPr>
      <dsp:spPr>
        <a:xfrm rot="5400000">
          <a:off x="818543" y="286999"/>
          <a:ext cx="2319363" cy="38593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7C658-9A96-D44A-B2F7-A2D7686B328C}">
      <dsp:nvSpPr>
        <dsp:cNvPr id="0" name=""/>
        <dsp:cNvSpPr/>
      </dsp:nvSpPr>
      <dsp:spPr>
        <a:xfrm>
          <a:off x="431383" y="1440119"/>
          <a:ext cx="3484260" cy="305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Programs use system calls and standard library functions for common operations</a:t>
          </a:r>
          <a:endParaRPr lang="en-US" sz="2400" kern="1200" dirty="0">
            <a:latin typeface="+mj-lt"/>
          </a:endParaRPr>
        </a:p>
      </dsp:txBody>
      <dsp:txXfrm>
        <a:off x="431383" y="1440119"/>
        <a:ext cx="3484260" cy="3054158"/>
      </dsp:txXfrm>
    </dsp:sp>
    <dsp:sp modelId="{0271C7D3-510D-834D-84EE-130D1C5BD966}">
      <dsp:nvSpPr>
        <dsp:cNvPr id="0" name=""/>
        <dsp:cNvSpPr/>
      </dsp:nvSpPr>
      <dsp:spPr>
        <a:xfrm>
          <a:off x="3258236" y="2868"/>
          <a:ext cx="657407" cy="65740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937F3D-859C-D440-83F6-D5858B36D13A}">
      <dsp:nvSpPr>
        <dsp:cNvPr id="0" name=""/>
        <dsp:cNvSpPr/>
      </dsp:nvSpPr>
      <dsp:spPr>
        <a:xfrm rot="5400000">
          <a:off x="5083958" y="-768481"/>
          <a:ext cx="2319363" cy="38593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AD590-BBE1-C641-88F4-9DCEEE4E685C}">
      <dsp:nvSpPr>
        <dsp:cNvPr id="0" name=""/>
        <dsp:cNvSpPr/>
      </dsp:nvSpPr>
      <dsp:spPr>
        <a:xfrm>
          <a:off x="4696799" y="384638"/>
          <a:ext cx="3484260" cy="305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Programmers make assumptions about their operation</a:t>
          </a:r>
          <a:endParaRPr lang="en-US" sz="24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If incorrect behavior is not what is expected</a:t>
          </a:r>
          <a:endParaRPr lang="en-US" sz="16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May be a result of system optimizing access to shared resources</a:t>
          </a:r>
          <a:endParaRPr lang="en-US" sz="16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Results in requests for services being buffered, </a:t>
          </a:r>
          <a:r>
            <a:rPr lang="en-US" sz="1600" kern="1200" dirty="0" err="1" smtClean="0">
              <a:latin typeface="+mj-lt"/>
            </a:rPr>
            <a:t>resequenced</a:t>
          </a:r>
          <a:r>
            <a:rPr lang="en-US" sz="1600" kern="1200" dirty="0" smtClean="0">
              <a:latin typeface="+mj-lt"/>
            </a:rPr>
            <a:t>, or otherwise modified to optimize system use</a:t>
          </a:r>
          <a:endParaRPr lang="en-US" sz="16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Optimizations can conflict with program goals</a:t>
          </a:r>
          <a:endParaRPr lang="en-US" sz="1600" kern="1200" dirty="0">
            <a:latin typeface="+mj-lt"/>
          </a:endParaRPr>
        </a:p>
      </dsp:txBody>
      <dsp:txXfrm>
        <a:off x="4696799" y="384638"/>
        <a:ext cx="3484260" cy="3054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57E10-FED3-CF4D-BC75-8F4E62C385D6}">
      <dsp:nvSpPr>
        <dsp:cNvPr id="0" name=""/>
        <dsp:cNvSpPr/>
      </dsp:nvSpPr>
      <dsp:spPr>
        <a:xfrm>
          <a:off x="0" y="0"/>
          <a:ext cx="8496944" cy="1236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Programs may use functionality and services of other programs</a:t>
          </a:r>
          <a:endParaRPr lang="en-US" sz="2400" kern="1200" dirty="0">
            <a:latin typeface="+mj-lt"/>
          </a:endParaRPr>
        </a:p>
      </dsp:txBody>
      <dsp:txXfrm>
        <a:off x="60360" y="60360"/>
        <a:ext cx="8376224" cy="1115754"/>
      </dsp:txXfrm>
    </dsp:sp>
    <dsp:sp modelId="{65872031-589D-E64E-AA21-CB2F893DE083}">
      <dsp:nvSpPr>
        <dsp:cNvPr id="0" name=""/>
        <dsp:cNvSpPr/>
      </dsp:nvSpPr>
      <dsp:spPr>
        <a:xfrm>
          <a:off x="0" y="1239503"/>
          <a:ext cx="8496944" cy="130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0320" rIns="113792" bIns="2032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>
              <a:latin typeface="+mj-lt"/>
            </a:rPr>
            <a:t>Security vulnerabilities can result unless care is taken with this interaction</a:t>
          </a:r>
          <a:endParaRPr lang="en-US" sz="1700" kern="1200" dirty="0">
            <a:latin typeface="+mj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+mj-lt"/>
            </a:rPr>
            <a:t>Such issues are of particular concern when the program being used did not adequately identify all the security concerns that might arise</a:t>
          </a:r>
          <a:endParaRPr lang="en-US" sz="1600" kern="1200" dirty="0">
            <a:latin typeface="+mj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+mj-lt"/>
            </a:rPr>
            <a:t>Occurs with the current trend of providing Web interfaces to programs</a:t>
          </a:r>
          <a:endParaRPr lang="en-US" sz="1600" kern="1200" dirty="0">
            <a:latin typeface="+mj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+mj-lt"/>
            </a:rPr>
            <a:t>Burden falls on the newer programs to identify and manage any security issues that may arise</a:t>
          </a:r>
          <a:endParaRPr lang="en-US" sz="1600" kern="1200" dirty="0">
            <a:latin typeface="+mj-lt"/>
          </a:endParaRPr>
        </a:p>
      </dsp:txBody>
      <dsp:txXfrm>
        <a:off x="0" y="1239503"/>
        <a:ext cx="8496944" cy="1301678"/>
      </dsp:txXfrm>
    </dsp:sp>
    <dsp:sp modelId="{48F1060C-AA3A-FC4C-AAA9-7DE859BC1170}">
      <dsp:nvSpPr>
        <dsp:cNvPr id="0" name=""/>
        <dsp:cNvSpPr/>
      </dsp:nvSpPr>
      <dsp:spPr>
        <a:xfrm>
          <a:off x="0" y="2541182"/>
          <a:ext cx="8496944" cy="797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Issue of data confidentiality/integrity</a:t>
          </a:r>
          <a:endParaRPr lang="en-US" sz="2400" kern="1200" dirty="0">
            <a:latin typeface="+mj-lt"/>
          </a:endParaRPr>
        </a:p>
      </dsp:txBody>
      <dsp:txXfrm>
        <a:off x="38921" y="2580103"/>
        <a:ext cx="8419102" cy="719466"/>
      </dsp:txXfrm>
    </dsp:sp>
    <dsp:sp modelId="{7CC50A5C-6DDF-7A4B-B4EF-D6D9D82B8FBB}">
      <dsp:nvSpPr>
        <dsp:cNvPr id="0" name=""/>
        <dsp:cNvSpPr/>
      </dsp:nvSpPr>
      <dsp:spPr>
        <a:xfrm>
          <a:off x="0" y="3349241"/>
          <a:ext cx="8496944" cy="1904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Detection and handling of exceptions and errors generated by interaction is also important from a security perspective</a:t>
          </a:r>
          <a:endParaRPr lang="en-US" sz="2400" kern="1200" dirty="0">
            <a:latin typeface="+mj-lt"/>
          </a:endParaRPr>
        </a:p>
      </dsp:txBody>
      <dsp:txXfrm>
        <a:off x="92961" y="3442202"/>
        <a:ext cx="8311022" cy="1718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24B48-C344-4D5B-8297-274DB5175D69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C0B7-4C21-4A2D-9979-E0848CA0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55FF4-E2EE-4F46-9653-C19B48FDD340}" type="slidenum">
              <a:rPr lang="en-AU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Many computer security vulnerabilities result from poor programming practices.</a:t>
            </a:r>
          </a:p>
          <a:p>
            <a:r>
              <a:rPr lang="en-US" sz="1300" dirty="0">
                <a:latin typeface="Arial" pitchFamily="-110" charset="0"/>
              </a:rPr>
              <a:t>The CWE/SANS Top 25 Most Dangerous Software Errors list, summarized in</a:t>
            </a:r>
          </a:p>
          <a:p>
            <a:r>
              <a:rPr lang="en-US" sz="1300" dirty="0">
                <a:latin typeface="Arial" pitchFamily="-110" charset="0"/>
              </a:rPr>
              <a:t>Table 11.1 , details the consensus view on the poor programming practices that</a:t>
            </a:r>
          </a:p>
          <a:p>
            <a:r>
              <a:rPr lang="en-US" sz="1300" dirty="0">
                <a:latin typeface="Arial" pitchFamily="-110" charset="0"/>
              </a:rPr>
              <a:t>are the cause of the majority of cyber attacks. These errors are grouped into three</a:t>
            </a:r>
          </a:p>
          <a:p>
            <a:r>
              <a:rPr lang="en-US" sz="1300" dirty="0">
                <a:latin typeface="Arial" pitchFamily="-110" charset="0"/>
              </a:rPr>
              <a:t>categories: insecure interaction between components, risky resource management,</a:t>
            </a:r>
          </a:p>
          <a:p>
            <a:r>
              <a:rPr lang="en-US" sz="1300" dirty="0">
                <a:latin typeface="Arial" pitchFamily="-110" charset="0"/>
              </a:rPr>
              <a:t>and porous defenses. Similarly, the Open Web Application Security Project Top</a:t>
            </a:r>
          </a:p>
          <a:p>
            <a:r>
              <a:rPr lang="en-US" sz="1300" dirty="0">
                <a:latin typeface="Arial" pitchFamily="-110" charset="0"/>
              </a:rPr>
              <a:t>Ten list of critical Web application security flaws includes five related to insecure</a:t>
            </a:r>
          </a:p>
          <a:p>
            <a:r>
              <a:rPr lang="en-US" sz="1300" dirty="0">
                <a:latin typeface="Arial" pitchFamily="-110" charset="0"/>
              </a:rPr>
              <a:t>software code. These include </a:t>
            </a:r>
            <a:r>
              <a:rPr lang="en-US" sz="1300" dirty="0" err="1">
                <a:latin typeface="Arial" pitchFamily="-110" charset="0"/>
              </a:rPr>
              <a:t>unvalidated</a:t>
            </a:r>
            <a:r>
              <a:rPr lang="en-US" sz="1300" dirty="0">
                <a:latin typeface="Arial" pitchFamily="-110" charset="0"/>
              </a:rPr>
              <a:t> input, cross-site scripting, buffer overflow,</a:t>
            </a:r>
          </a:p>
          <a:p>
            <a:r>
              <a:rPr lang="en-US" sz="1300" dirty="0">
                <a:latin typeface="Arial" pitchFamily="-110" charset="0"/>
              </a:rPr>
              <a:t>injection flaws, and improper error handling. These flaws occur as a consequence</a:t>
            </a:r>
          </a:p>
          <a:p>
            <a:r>
              <a:rPr lang="en-US" sz="1300" dirty="0">
                <a:latin typeface="Arial" pitchFamily="-110" charset="0"/>
              </a:rPr>
              <a:t>of insufficient checking and validation of data and error codes in programs.</a:t>
            </a:r>
          </a:p>
          <a:p>
            <a:r>
              <a:rPr lang="en-US" sz="1300" dirty="0">
                <a:latin typeface="Arial" pitchFamily="-110" charset="0"/>
              </a:rPr>
              <a:t>Awareness of these issues is a critical initial step in writing more secure program</a:t>
            </a:r>
          </a:p>
          <a:p>
            <a:r>
              <a:rPr lang="en-US" sz="1300" dirty="0">
                <a:latin typeface="Arial" pitchFamily="-110" charset="0"/>
              </a:rPr>
              <a:t>code. Both these sources emphasize the need for software developers to address</a:t>
            </a:r>
          </a:p>
          <a:p>
            <a:r>
              <a:rPr lang="en-US" sz="1300" dirty="0">
                <a:latin typeface="Arial" pitchFamily="-110" charset="0"/>
              </a:rPr>
              <a:t>these known areas of concern, and provide guidance on how this is done. We discuss</a:t>
            </a:r>
          </a:p>
          <a:p>
            <a:r>
              <a:rPr lang="en-US" sz="1300" dirty="0">
                <a:latin typeface="Arial" pitchFamily="-110" charset="0"/>
              </a:rPr>
              <a:t>most of these flaws in this chapter.</a:t>
            </a:r>
            <a:endParaRPr lang="en-US" dirty="0" smtClean="0"/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6690B-981F-DE4C-B898-F2BF3F90CDA5}" type="slidenum">
              <a:rPr lang="en-AU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Incorrect handling of program input is one of the most common failings in software</a:t>
            </a:r>
          </a:p>
          <a:p>
            <a:r>
              <a:rPr lang="en-US" sz="1300" dirty="0">
                <a:latin typeface="Arial" pitchFamily="-110" charset="0"/>
              </a:rPr>
              <a:t>security. Program input refers to any source of data that originates outside the</a:t>
            </a:r>
          </a:p>
          <a:p>
            <a:r>
              <a:rPr lang="en-US" sz="1300" dirty="0">
                <a:latin typeface="Arial" pitchFamily="-110" charset="0"/>
              </a:rPr>
              <a:t>program and whose value is not explicitly known by the programmer when the</a:t>
            </a:r>
          </a:p>
          <a:p>
            <a:r>
              <a:rPr lang="en-US" sz="1300" dirty="0">
                <a:latin typeface="Arial" pitchFamily="-110" charset="0"/>
              </a:rPr>
              <a:t>code was written. This obviously includes data read into the program from user</a:t>
            </a:r>
          </a:p>
          <a:p>
            <a:r>
              <a:rPr lang="en-US" sz="1300" dirty="0">
                <a:latin typeface="Arial" pitchFamily="-110" charset="0"/>
              </a:rPr>
              <a:t>keyboard or mouse entry, files, or network connections. However, it also includes</a:t>
            </a:r>
          </a:p>
          <a:p>
            <a:r>
              <a:rPr lang="en-US" sz="1300" dirty="0">
                <a:latin typeface="Arial" pitchFamily="-110" charset="0"/>
              </a:rPr>
              <a:t>data supplied to the program in the execution environment, the values of any configuration</a:t>
            </a:r>
          </a:p>
          <a:p>
            <a:r>
              <a:rPr lang="en-US" sz="1300" dirty="0">
                <a:latin typeface="Arial" pitchFamily="-110" charset="0"/>
              </a:rPr>
              <a:t>or other data read from files by the program, and values supplied by the</a:t>
            </a:r>
          </a:p>
          <a:p>
            <a:r>
              <a:rPr lang="en-US" sz="1300" dirty="0">
                <a:latin typeface="Arial" pitchFamily="-110" charset="0"/>
              </a:rPr>
              <a:t>operating system to the program. All sources of input data, and any assumptions</a:t>
            </a:r>
          </a:p>
          <a:p>
            <a:r>
              <a:rPr lang="en-US" sz="1300" dirty="0">
                <a:latin typeface="Arial" pitchFamily="-110" charset="0"/>
              </a:rPr>
              <a:t>about the size and type of values they take, have to be identified. Those assumptions</a:t>
            </a:r>
          </a:p>
          <a:p>
            <a:r>
              <a:rPr lang="en-US" sz="1300" dirty="0">
                <a:latin typeface="Arial" pitchFamily="-110" charset="0"/>
              </a:rPr>
              <a:t>must be explicitly verified by the program code, and the values must be used</a:t>
            </a:r>
          </a:p>
          <a:p>
            <a:r>
              <a:rPr lang="en-US" sz="1300" dirty="0">
                <a:latin typeface="Arial" pitchFamily="-110" charset="0"/>
              </a:rPr>
              <a:t>in a manner consistent with these assumptions. The two key areas of concern for</a:t>
            </a:r>
          </a:p>
          <a:p>
            <a:r>
              <a:rPr lang="en-US" sz="1300" dirty="0">
                <a:latin typeface="Arial" pitchFamily="-110" charset="0"/>
              </a:rPr>
              <a:t>any input are the size of the input and the meaning and interpretation of the input.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F9980-01FB-F840-9A18-FE49CBE81B03}" type="slidenum">
              <a:rPr lang="en-AU">
                <a:solidFill>
                  <a:prstClr val="black"/>
                </a:solidFill>
              </a:rPr>
              <a:pPr/>
              <a:t>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When reading or copying input from some source, programmers often make</a:t>
            </a:r>
          </a:p>
          <a:p>
            <a:r>
              <a:rPr lang="en-US" sz="1300" dirty="0">
                <a:latin typeface="Arial" pitchFamily="-110" charset="0"/>
              </a:rPr>
              <a:t>assumptions about the maximum expected size of input. If the input is text entered</a:t>
            </a:r>
          </a:p>
          <a:p>
            <a:r>
              <a:rPr lang="en-US" sz="1300" dirty="0">
                <a:latin typeface="Arial" pitchFamily="-110" charset="0"/>
              </a:rPr>
              <a:t>by the user, either as a command-line argument to the program or in response to</a:t>
            </a:r>
          </a:p>
          <a:p>
            <a:r>
              <a:rPr lang="en-US" sz="1300" dirty="0">
                <a:latin typeface="Arial" pitchFamily="-110" charset="0"/>
              </a:rPr>
              <a:t>a prompt for input, the assumption is often that this input would not exceed a few</a:t>
            </a:r>
          </a:p>
          <a:p>
            <a:r>
              <a:rPr lang="en-US" sz="1300" dirty="0">
                <a:latin typeface="Arial" pitchFamily="-110" charset="0"/>
              </a:rPr>
              <a:t>lines in size. Consequently, the programmer allocates a buffer of typically 512 or</a:t>
            </a:r>
          </a:p>
          <a:p>
            <a:r>
              <a:rPr lang="en-US" sz="1300" dirty="0">
                <a:latin typeface="Arial" pitchFamily="-110" charset="0"/>
              </a:rPr>
              <a:t>1024 bytes to hold this input but often does not check to confirm that the input is</a:t>
            </a:r>
          </a:p>
          <a:p>
            <a:r>
              <a:rPr lang="en-US" sz="1300" dirty="0">
                <a:latin typeface="Arial" pitchFamily="-110" charset="0"/>
              </a:rPr>
              <a:t>indeed no more than this size. If it does exceed the size of the buffer, then a buffer</a:t>
            </a:r>
          </a:p>
          <a:p>
            <a:r>
              <a:rPr lang="en-US" sz="1300" dirty="0">
                <a:latin typeface="Arial" pitchFamily="-110" charset="0"/>
              </a:rPr>
              <a:t>overflow occurs, which can potentially compromise the execution of the program.</a:t>
            </a:r>
          </a:p>
          <a:p>
            <a:r>
              <a:rPr lang="en-US" sz="1300" dirty="0">
                <a:latin typeface="Arial" pitchFamily="-110" charset="0"/>
              </a:rPr>
              <a:t>We discuss the problems of buffer overflows in detail in Chapter 10 . Testing of such</a:t>
            </a:r>
          </a:p>
          <a:p>
            <a:r>
              <a:rPr lang="en-US" sz="1300" dirty="0">
                <a:latin typeface="Arial" pitchFamily="-110" charset="0"/>
              </a:rPr>
              <a:t>programs may well not identify the buffer overflow vulnerability, as the test inputs</a:t>
            </a:r>
          </a:p>
          <a:p>
            <a:r>
              <a:rPr lang="en-US" sz="1300" dirty="0">
                <a:latin typeface="Arial" pitchFamily="-110" charset="0"/>
              </a:rPr>
              <a:t>provided would usually reflect the range of inputs the programmers expect users to</a:t>
            </a:r>
          </a:p>
          <a:p>
            <a:r>
              <a:rPr lang="en-US" sz="1300" dirty="0">
                <a:latin typeface="Arial" pitchFamily="-110" charset="0"/>
              </a:rPr>
              <a:t>provide. These test inputs are unlikely to include sufficiently large inputs to trigger</a:t>
            </a:r>
          </a:p>
          <a:p>
            <a:r>
              <a:rPr lang="en-US" sz="1300" dirty="0">
                <a:latin typeface="Arial" pitchFamily="-110" charset="0"/>
              </a:rPr>
              <a:t>the overflow, unless this vulnerability is being explicitly tested.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 number of widely used standard C library routines, some listed in Table 10.2 ,</a:t>
            </a:r>
          </a:p>
          <a:p>
            <a:r>
              <a:rPr lang="en-US" sz="1300" dirty="0">
                <a:latin typeface="Arial" pitchFamily="-110" charset="0"/>
              </a:rPr>
              <a:t>compound this problem by not providing any means of limiting the amount of data</a:t>
            </a:r>
          </a:p>
          <a:p>
            <a:r>
              <a:rPr lang="en-US" sz="1300" dirty="0">
                <a:latin typeface="Arial" pitchFamily="-110" charset="0"/>
              </a:rPr>
              <a:t>transferred to the space available in the buffer. We discuss a range of safe programming</a:t>
            </a:r>
          </a:p>
          <a:p>
            <a:r>
              <a:rPr lang="en-US" sz="1300" dirty="0">
                <a:latin typeface="Arial" pitchFamily="-110" charset="0"/>
              </a:rPr>
              <a:t>practices related to preventing buffer overflows in Section 10.2 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Writing code that is safe against buffer overflows requires a mindset that</a:t>
            </a:r>
          </a:p>
          <a:p>
            <a:r>
              <a:rPr lang="en-US" sz="1300" dirty="0">
                <a:latin typeface="Arial" pitchFamily="-110" charset="0"/>
              </a:rPr>
              <a:t>regards any input as dangerous and processes it in a manner that does not expose</a:t>
            </a:r>
          </a:p>
          <a:p>
            <a:r>
              <a:rPr lang="en-US" sz="1300" dirty="0">
                <a:latin typeface="Arial" pitchFamily="-110" charset="0"/>
              </a:rPr>
              <a:t>the program to danger. With respect to the size of input, this means either using a</a:t>
            </a:r>
          </a:p>
          <a:p>
            <a:r>
              <a:rPr lang="en-US" sz="1300" dirty="0">
                <a:latin typeface="Arial" pitchFamily="-110" charset="0"/>
              </a:rPr>
              <a:t>dynamically sized buffer to ensure that sufficient space is available or processing</a:t>
            </a:r>
          </a:p>
          <a:p>
            <a:r>
              <a:rPr lang="en-US" sz="1300" dirty="0">
                <a:latin typeface="Arial" pitchFamily="-110" charset="0"/>
              </a:rPr>
              <a:t>the input in buffer sized blocks. Even if dynamically sized buffers are used, care</a:t>
            </a:r>
          </a:p>
          <a:p>
            <a:r>
              <a:rPr lang="en-US" sz="1300" dirty="0">
                <a:latin typeface="Arial" pitchFamily="-110" charset="0"/>
              </a:rPr>
              <a:t>is needed to ensure that the space requested does not exceed available memory.</a:t>
            </a:r>
          </a:p>
          <a:p>
            <a:r>
              <a:rPr lang="en-US" sz="1300" dirty="0">
                <a:latin typeface="Arial" pitchFamily="-110" charset="0"/>
              </a:rPr>
              <a:t>Should this occur, the program must handle this error gracefully. This may involve</a:t>
            </a:r>
          </a:p>
          <a:p>
            <a:r>
              <a:rPr lang="en-US" sz="1300" dirty="0">
                <a:latin typeface="Arial" pitchFamily="-110" charset="0"/>
              </a:rPr>
              <a:t>processing the input in blocks, discarding excess input, terminating the program, or</a:t>
            </a:r>
          </a:p>
          <a:p>
            <a:r>
              <a:rPr lang="en-US" sz="1300" dirty="0">
                <a:latin typeface="Arial" pitchFamily="-110" charset="0"/>
              </a:rPr>
              <a:t>any other action that is reasonable in response to such an abnormal situation. These</a:t>
            </a:r>
          </a:p>
          <a:p>
            <a:r>
              <a:rPr lang="en-US" sz="1300" dirty="0">
                <a:latin typeface="Arial" pitchFamily="-110" charset="0"/>
              </a:rPr>
              <a:t>checks must apply wherever data whose value is unknown enter, or are manipulated</a:t>
            </a:r>
          </a:p>
          <a:p>
            <a:r>
              <a:rPr lang="en-US" sz="1300" dirty="0">
                <a:latin typeface="Arial" pitchFamily="-110" charset="0"/>
              </a:rPr>
              <a:t>by, the program. They must also apply to all potential sources of input.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680F4-4326-4149-8CAB-0E8771F5CC6D}" type="slidenum">
              <a:rPr lang="en-AU">
                <a:solidFill>
                  <a:prstClr val="black"/>
                </a:solidFill>
              </a:rPr>
              <a:pPr/>
              <a:t>20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other key concern with program input is its meaning and interpretation.</a:t>
            </a:r>
          </a:p>
          <a:p>
            <a:r>
              <a:rPr lang="en-US" sz="1300" dirty="0">
                <a:latin typeface="Arial" pitchFamily="-110" charset="0"/>
              </a:rPr>
              <a:t>Program input data may be broadly classified as textual or binary. When processing</a:t>
            </a:r>
          </a:p>
          <a:p>
            <a:r>
              <a:rPr lang="en-US" sz="1300" dirty="0">
                <a:latin typeface="Arial" pitchFamily="-110" charset="0"/>
              </a:rPr>
              <a:t>binary data, the program assumes some interpretation of the raw binary values</a:t>
            </a:r>
          </a:p>
          <a:p>
            <a:r>
              <a:rPr lang="en-US" sz="1300" dirty="0">
                <a:latin typeface="Arial" pitchFamily="-110" charset="0"/>
              </a:rPr>
              <a:t>as representing integers, floating-point numbers, character strings, or some more</a:t>
            </a:r>
          </a:p>
          <a:p>
            <a:r>
              <a:rPr lang="en-US" sz="1300" dirty="0">
                <a:latin typeface="Arial" pitchFamily="-110" charset="0"/>
              </a:rPr>
              <a:t>complex structured data representation. The assumed interpretation must be validated</a:t>
            </a:r>
          </a:p>
          <a:p>
            <a:r>
              <a:rPr lang="en-US" sz="1300" dirty="0">
                <a:latin typeface="Arial" pitchFamily="-110" charset="0"/>
              </a:rPr>
              <a:t>as the binary values are read. The details of how this is done will depend</a:t>
            </a:r>
          </a:p>
          <a:p>
            <a:r>
              <a:rPr lang="en-US" sz="1300" dirty="0">
                <a:latin typeface="Arial" pitchFamily="-110" charset="0"/>
              </a:rPr>
              <a:t>very much on the particular interpretation of encoding of the information. As an</a:t>
            </a:r>
          </a:p>
          <a:p>
            <a:r>
              <a:rPr lang="en-US" sz="1300" dirty="0">
                <a:latin typeface="Arial" pitchFamily="-110" charset="0"/>
              </a:rPr>
              <a:t>example, consider the complex binary structures used by network protocols in</a:t>
            </a:r>
          </a:p>
          <a:p>
            <a:r>
              <a:rPr lang="en-US" sz="1300" dirty="0">
                <a:latin typeface="Arial" pitchFamily="-110" charset="0"/>
              </a:rPr>
              <a:t>Ethernet frames, IP packets, and TCP segments, which the networking code must</a:t>
            </a:r>
          </a:p>
          <a:p>
            <a:r>
              <a:rPr lang="en-US" sz="1300" dirty="0">
                <a:latin typeface="Arial" pitchFamily="-110" charset="0"/>
              </a:rPr>
              <a:t>carefully construct and validate. At a higher layer, DNS, SNMP, NFS, and other</a:t>
            </a:r>
          </a:p>
          <a:p>
            <a:r>
              <a:rPr lang="en-US" sz="1300" dirty="0">
                <a:latin typeface="Arial" pitchFamily="-110" charset="0"/>
              </a:rPr>
              <a:t>protocols use binary encoding of the requests and responses exchanged between</a:t>
            </a:r>
          </a:p>
          <a:p>
            <a:r>
              <a:rPr lang="en-US" sz="1300" dirty="0">
                <a:latin typeface="Arial" pitchFamily="-110" charset="0"/>
              </a:rPr>
              <a:t>parties using these protocols. These are often specified using some abstract syntax</a:t>
            </a:r>
          </a:p>
          <a:p>
            <a:r>
              <a:rPr lang="en-US" sz="1300" dirty="0">
                <a:latin typeface="Arial" pitchFamily="-110" charset="0"/>
              </a:rPr>
              <a:t>language, and any specified values must be validated against this specification.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 The 2014 </a:t>
            </a:r>
            <a:r>
              <a:rPr lang="en-US" sz="1300" dirty="0" err="1">
                <a:latin typeface="Arial" pitchFamily="-110" charset="0"/>
              </a:rPr>
              <a:t>Heartbleed</a:t>
            </a:r>
            <a:r>
              <a:rPr lang="en-US" sz="1300" dirty="0">
                <a:latin typeface="Arial" pitchFamily="-110" charset="0"/>
              </a:rPr>
              <a:t> </a:t>
            </a:r>
            <a:r>
              <a:rPr lang="en-US" sz="1300" dirty="0" err="1">
                <a:latin typeface="Arial" pitchFamily="-110" charset="0"/>
              </a:rPr>
              <a:t>OpenSSL</a:t>
            </a:r>
            <a:r>
              <a:rPr lang="en-US" sz="1300" dirty="0">
                <a:latin typeface="Arial" pitchFamily="-110" charset="0"/>
              </a:rPr>
              <a:t> bug, that we discuss further in Section 22.3, is</a:t>
            </a:r>
          </a:p>
          <a:p>
            <a:r>
              <a:rPr lang="en-US" sz="1300" dirty="0">
                <a:latin typeface="Arial" pitchFamily="-110" charset="0"/>
              </a:rPr>
              <a:t>a recent example of a failure to check the validity of a binary input value. Because</a:t>
            </a:r>
          </a:p>
          <a:p>
            <a:r>
              <a:rPr lang="en-US" sz="1300" dirty="0">
                <a:latin typeface="Arial" pitchFamily="-110" charset="0"/>
              </a:rPr>
              <a:t>of a coding error, failing to check the amount of data requested for return against</a:t>
            </a:r>
          </a:p>
          <a:p>
            <a:r>
              <a:rPr lang="en-US" sz="1300" dirty="0">
                <a:latin typeface="Arial" pitchFamily="-110" charset="0"/>
              </a:rPr>
              <a:t>the amount supplied, an attacker could access the contents of adjacent memory.</a:t>
            </a:r>
          </a:p>
          <a:p>
            <a:r>
              <a:rPr lang="en-US" sz="1300" dirty="0">
                <a:latin typeface="Arial" pitchFamily="-110" charset="0"/>
              </a:rPr>
              <a:t>This memory could contain information such as user names and passwords, private</a:t>
            </a:r>
          </a:p>
          <a:p>
            <a:r>
              <a:rPr lang="en-US" sz="1300" dirty="0">
                <a:latin typeface="Arial" pitchFamily="-110" charset="0"/>
              </a:rPr>
              <a:t>keys, and other sensitive information. This bug potentially compromised a very</a:t>
            </a:r>
          </a:p>
          <a:p>
            <a:r>
              <a:rPr lang="en-US" sz="1300" dirty="0">
                <a:latin typeface="Arial" pitchFamily="-110" charset="0"/>
              </a:rPr>
              <a:t>large numbers of servers and their users. It is an example of a buffer over-read.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More commonly, programs process textual data as input. The raw binary</a:t>
            </a:r>
          </a:p>
          <a:p>
            <a:r>
              <a:rPr lang="en-US" sz="1300" dirty="0">
                <a:latin typeface="Arial" pitchFamily="-110" charset="0"/>
              </a:rPr>
              <a:t>values are interpreted as representing characters, according to some character set.</a:t>
            </a:r>
          </a:p>
          <a:p>
            <a:r>
              <a:rPr lang="en-US" sz="1300" dirty="0">
                <a:latin typeface="Arial" pitchFamily="-110" charset="0"/>
              </a:rPr>
              <a:t>Traditionally, the ASCII character set was assumed, although common systems like</a:t>
            </a:r>
          </a:p>
          <a:p>
            <a:r>
              <a:rPr lang="en-US" sz="1300" dirty="0">
                <a:latin typeface="Arial" pitchFamily="-110" charset="0"/>
              </a:rPr>
              <a:t>Windows and Mac OS X both use different extensions to manage accented characters.</a:t>
            </a:r>
          </a:p>
          <a:p>
            <a:r>
              <a:rPr lang="en-US" sz="1300" dirty="0">
                <a:latin typeface="Arial" pitchFamily="-110" charset="0"/>
              </a:rPr>
              <a:t>With increasing internationalization of programs, there is an increasing variety</a:t>
            </a:r>
          </a:p>
          <a:p>
            <a:r>
              <a:rPr lang="en-US" sz="1300" dirty="0">
                <a:latin typeface="Arial" pitchFamily="-110" charset="0"/>
              </a:rPr>
              <a:t>of character sets being used. Care is needed to identify just which set is being used,</a:t>
            </a:r>
          </a:p>
          <a:p>
            <a:r>
              <a:rPr lang="en-US" sz="1300" dirty="0">
                <a:latin typeface="Arial" pitchFamily="-110" charset="0"/>
              </a:rPr>
              <a:t>and hence just what characters are being read.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Beyond identifying which characters are input, their meaning must be identified.</a:t>
            </a:r>
          </a:p>
          <a:p>
            <a:r>
              <a:rPr lang="en-US" sz="1300" dirty="0">
                <a:latin typeface="Arial" pitchFamily="-110" charset="0"/>
              </a:rPr>
              <a:t>They may represent an integer or floating-point number. They might be a filename,</a:t>
            </a:r>
          </a:p>
          <a:p>
            <a:r>
              <a:rPr lang="en-US" sz="1300" dirty="0">
                <a:latin typeface="Arial" pitchFamily="-110" charset="0"/>
              </a:rPr>
              <a:t>a URL, an e-mail address, or an identifier of some form. Depending on how these</a:t>
            </a:r>
          </a:p>
          <a:p>
            <a:r>
              <a:rPr lang="en-US" sz="1300" dirty="0">
                <a:latin typeface="Arial" pitchFamily="-110" charset="0"/>
              </a:rPr>
              <a:t>inputs are used, it may be necessary to confirm that the values entered do indeed</a:t>
            </a:r>
          </a:p>
          <a:p>
            <a:r>
              <a:rPr lang="en-US" sz="1300" dirty="0">
                <a:latin typeface="Arial" pitchFamily="-110" charset="0"/>
              </a:rPr>
              <a:t>represent the expected type of data. Failure to do so could result in a vulnerability</a:t>
            </a:r>
          </a:p>
          <a:p>
            <a:r>
              <a:rPr lang="en-US" sz="1300" dirty="0">
                <a:latin typeface="Arial" pitchFamily="-110" charset="0"/>
              </a:rPr>
              <a:t>that permits an attacker to influence the operation of the program, with possibly</a:t>
            </a:r>
          </a:p>
          <a:p>
            <a:r>
              <a:rPr lang="en-US" sz="1300" dirty="0">
                <a:latin typeface="Arial" pitchFamily="-110" charset="0"/>
              </a:rPr>
              <a:t>serious consequences.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To illustrate the problems with interpretation of textual input data, we first</a:t>
            </a:r>
          </a:p>
          <a:p>
            <a:r>
              <a:rPr lang="en-US" sz="1300" dirty="0">
                <a:latin typeface="Arial" pitchFamily="-110" charset="0"/>
              </a:rPr>
              <a:t>discuss the general class of injection attacks that exploit failure to validate the interpretation</a:t>
            </a:r>
          </a:p>
          <a:p>
            <a:r>
              <a:rPr lang="en-US" sz="1300" dirty="0">
                <a:latin typeface="Arial" pitchFamily="-110" charset="0"/>
              </a:rPr>
              <a:t>of input. We then review mechanisms for validating input data and the</a:t>
            </a:r>
          </a:p>
          <a:p>
            <a:r>
              <a:rPr lang="en-US" sz="1300" dirty="0">
                <a:latin typeface="Arial" pitchFamily="-110" charset="0"/>
              </a:rPr>
              <a:t>handling of internationalized inputs using a variety of character sets.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7EE17-C1DC-6C45-B857-F14F532937C8}" type="slidenum">
              <a:rPr lang="en-AU">
                <a:solidFill>
                  <a:prstClr val="black"/>
                </a:solidFill>
              </a:rPr>
              <a:pPr/>
              <a:t>21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term injection attack refers to a wide variety of program</a:t>
            </a:r>
          </a:p>
          <a:p>
            <a:r>
              <a:rPr lang="en-US" sz="1300" dirty="0">
                <a:latin typeface="Arial" pitchFamily="-110" charset="0"/>
              </a:rPr>
              <a:t>flaws related to invalid handling of input data. Specifically, this problem occurs</a:t>
            </a:r>
          </a:p>
          <a:p>
            <a:r>
              <a:rPr lang="en-US" sz="1300" dirty="0">
                <a:latin typeface="Arial" pitchFamily="-110" charset="0"/>
              </a:rPr>
              <a:t>when program input data can accidentally or deliberately influence the flow of</a:t>
            </a:r>
          </a:p>
          <a:p>
            <a:r>
              <a:rPr lang="en-US" sz="1300" dirty="0">
                <a:latin typeface="Arial" pitchFamily="-110" charset="0"/>
              </a:rPr>
              <a:t>execution of the program. There are a wide variety of mechanisms by which this</a:t>
            </a:r>
          </a:p>
          <a:p>
            <a:r>
              <a:rPr lang="en-US" sz="1300" dirty="0">
                <a:latin typeface="Arial" pitchFamily="-110" charset="0"/>
              </a:rPr>
              <a:t>can occur. One of the most common is when input data are passed as a parameter</a:t>
            </a:r>
          </a:p>
          <a:p>
            <a:r>
              <a:rPr lang="en-US" sz="1300" dirty="0">
                <a:latin typeface="Arial" pitchFamily="-110" charset="0"/>
              </a:rPr>
              <a:t>to another helper program on the system, whose output is then processed and used</a:t>
            </a:r>
          </a:p>
          <a:p>
            <a:r>
              <a:rPr lang="en-US" sz="1300" dirty="0">
                <a:latin typeface="Arial" pitchFamily="-110" charset="0"/>
              </a:rPr>
              <a:t>by the original program. This most often occurs when programs are developed using</a:t>
            </a:r>
          </a:p>
          <a:p>
            <a:r>
              <a:rPr lang="en-US" sz="1300" dirty="0">
                <a:latin typeface="Arial" pitchFamily="-110" charset="0"/>
              </a:rPr>
              <a:t>scripting languages such as </a:t>
            </a:r>
            <a:r>
              <a:rPr lang="en-US" sz="1300" dirty="0" err="1">
                <a:latin typeface="Arial" pitchFamily="-110" charset="0"/>
              </a:rPr>
              <a:t>perl</a:t>
            </a:r>
            <a:r>
              <a:rPr lang="en-US" sz="1300" dirty="0">
                <a:latin typeface="Arial" pitchFamily="-110" charset="0"/>
              </a:rPr>
              <a:t>, PHP, python, </a:t>
            </a:r>
            <a:r>
              <a:rPr lang="en-US" sz="1300" dirty="0" err="1">
                <a:latin typeface="Arial" pitchFamily="-110" charset="0"/>
              </a:rPr>
              <a:t>sh</a:t>
            </a:r>
            <a:r>
              <a:rPr lang="en-US" sz="1300" dirty="0">
                <a:latin typeface="Arial" pitchFamily="-110" charset="0"/>
              </a:rPr>
              <a:t>, and many others. Such languages</a:t>
            </a:r>
          </a:p>
          <a:p>
            <a:r>
              <a:rPr lang="en-US" sz="1300" dirty="0">
                <a:latin typeface="Arial" pitchFamily="-110" charset="0"/>
              </a:rPr>
              <a:t>encourage the reuse of other existing programs and system utilities where possible</a:t>
            </a:r>
          </a:p>
          <a:p>
            <a:r>
              <a:rPr lang="en-US" sz="1300" dirty="0">
                <a:latin typeface="Arial" pitchFamily="-110" charset="0"/>
              </a:rPr>
              <a:t>to save coding effort. They may be used to develop applications on some system.</a:t>
            </a:r>
          </a:p>
          <a:p>
            <a:r>
              <a:rPr lang="en-US" sz="1300" dirty="0">
                <a:latin typeface="Arial" pitchFamily="-110" charset="0"/>
              </a:rPr>
              <a:t>More commonly, they are now often used as Web CGI scripts to process data</a:t>
            </a:r>
          </a:p>
          <a:p>
            <a:r>
              <a:rPr lang="en-US" sz="1300" dirty="0">
                <a:latin typeface="Arial" pitchFamily="-110" charset="0"/>
              </a:rPr>
              <a:t>supplied from HTML forms.</a:t>
            </a:r>
          </a:p>
          <a:p>
            <a:endParaRPr lang="en-US" sz="1300" dirty="0">
              <a:latin typeface="Arial" pitchFamily="-110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F2AF5-D609-3B49-B745-3BE864973727}" type="slidenum">
              <a:rPr lang="en-AU">
                <a:solidFill>
                  <a:prstClr val="black"/>
                </a:solidFill>
              </a:rPr>
              <a:pPr/>
              <a:t>22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Consider the example </a:t>
            </a:r>
            <a:r>
              <a:rPr lang="en-US" sz="1300" dirty="0" err="1">
                <a:latin typeface="Arial" pitchFamily="-110" charset="0"/>
              </a:rPr>
              <a:t>perl</a:t>
            </a:r>
            <a:r>
              <a:rPr lang="en-US" sz="1300" dirty="0">
                <a:latin typeface="Arial" pitchFamily="-110" charset="0"/>
              </a:rPr>
              <a:t> CGI script shown in Figure 11.2a , which is</a:t>
            </a:r>
          </a:p>
          <a:p>
            <a:r>
              <a:rPr lang="en-US" sz="1300" dirty="0">
                <a:latin typeface="Arial" pitchFamily="-110" charset="0"/>
              </a:rPr>
              <a:t>designed to return some basic details on the specified user using the UNIX finger</a:t>
            </a:r>
          </a:p>
          <a:p>
            <a:r>
              <a:rPr lang="en-US" sz="1300" dirty="0">
                <a:latin typeface="Arial" pitchFamily="-110" charset="0"/>
              </a:rPr>
              <a:t>command. This script would be placed in a suitable location on the Web server</a:t>
            </a:r>
          </a:p>
          <a:p>
            <a:r>
              <a:rPr lang="en-US" sz="1300" dirty="0">
                <a:latin typeface="Arial" pitchFamily="-110" charset="0"/>
              </a:rPr>
              <a:t>and invoked in response to a simple form, such as that shown in Figure 11.2b .</a:t>
            </a:r>
          </a:p>
          <a:p>
            <a:r>
              <a:rPr lang="en-US" sz="1300" dirty="0">
                <a:latin typeface="Arial" pitchFamily="-110" charset="0"/>
              </a:rPr>
              <a:t>The script retrieves the desired information by running a program on the server</a:t>
            </a:r>
          </a:p>
          <a:p>
            <a:r>
              <a:rPr lang="en-US" sz="1300" dirty="0">
                <a:latin typeface="Arial" pitchFamily="-110" charset="0"/>
              </a:rPr>
              <a:t>system, and returning the output of that program, suitably reformatted if necessary,</a:t>
            </a:r>
          </a:p>
          <a:p>
            <a:r>
              <a:rPr lang="en-US" sz="1300" dirty="0">
                <a:latin typeface="Arial" pitchFamily="-110" charset="0"/>
              </a:rPr>
              <a:t>in a HTML Web page. This type of simple form and associated handler</a:t>
            </a:r>
          </a:p>
          <a:p>
            <a:r>
              <a:rPr lang="en-US" sz="1300" dirty="0">
                <a:latin typeface="Arial" pitchFamily="-110" charset="0"/>
              </a:rPr>
              <a:t>were widely seen and were often presented as simple examples of how to write</a:t>
            </a:r>
          </a:p>
          <a:p>
            <a:r>
              <a:rPr lang="en-US" sz="1300" dirty="0">
                <a:latin typeface="Arial" pitchFamily="-110" charset="0"/>
              </a:rPr>
              <a:t>and use CGI scripts. Unfortunately, this script contains a critical vulnerability.</a:t>
            </a:r>
          </a:p>
          <a:p>
            <a:r>
              <a:rPr lang="en-US" sz="1300" dirty="0">
                <a:latin typeface="Arial" pitchFamily="-110" charset="0"/>
              </a:rPr>
              <a:t>The value of the user is passed directly to the finger program as a parameter. If</a:t>
            </a:r>
          </a:p>
          <a:p>
            <a:r>
              <a:rPr lang="en-US" sz="1300" dirty="0">
                <a:latin typeface="Arial" pitchFamily="-110" charset="0"/>
              </a:rPr>
              <a:t>the identifier of a legitimate user is supplied, for example, </a:t>
            </a:r>
            <a:r>
              <a:rPr lang="en-US" sz="1300" dirty="0" err="1">
                <a:latin typeface="Arial" pitchFamily="-110" charset="0"/>
              </a:rPr>
              <a:t>lpb</a:t>
            </a:r>
            <a:r>
              <a:rPr lang="en-US" sz="1300" dirty="0">
                <a:latin typeface="Arial" pitchFamily="-110" charset="0"/>
              </a:rPr>
              <a:t>, then the output</a:t>
            </a:r>
          </a:p>
          <a:p>
            <a:r>
              <a:rPr lang="en-US" sz="1300" dirty="0">
                <a:latin typeface="Arial" pitchFamily="-110" charset="0"/>
              </a:rPr>
              <a:t>will be the information on that user, as shown first in Figure 11.2c . </a:t>
            </a:r>
          </a:p>
          <a:p>
            <a:r>
              <a:rPr lang="en-US" sz="1300" dirty="0">
                <a:latin typeface="Arial" pitchFamily="-110" charset="0"/>
              </a:rPr>
              <a:t>However, if an attacker provides a value that includes shell meta-characters, for example, xxx;</a:t>
            </a:r>
          </a:p>
          <a:p>
            <a:r>
              <a:rPr lang="en-US" sz="1300" dirty="0">
                <a:latin typeface="Arial" pitchFamily="-110" charset="0"/>
              </a:rPr>
              <a:t>echo attack success; </a:t>
            </a:r>
            <a:r>
              <a:rPr lang="en-US" sz="1300" dirty="0" err="1">
                <a:latin typeface="Arial" pitchFamily="-110" charset="0"/>
              </a:rPr>
              <a:t>ls</a:t>
            </a:r>
            <a:r>
              <a:rPr lang="en-US" sz="1300" dirty="0">
                <a:latin typeface="Arial" pitchFamily="-110" charset="0"/>
              </a:rPr>
              <a:t> -1 finger*, then the result is then shown in</a:t>
            </a:r>
          </a:p>
          <a:p>
            <a:r>
              <a:rPr lang="en-US" sz="1300" dirty="0">
                <a:latin typeface="Arial" pitchFamily="-110" charset="0"/>
              </a:rPr>
              <a:t>Figure 11.2c . The attacker is able to run any program on the system with the privileges</a:t>
            </a:r>
          </a:p>
          <a:p>
            <a:r>
              <a:rPr lang="en-US" sz="1300" dirty="0">
                <a:latin typeface="Arial" pitchFamily="-110" charset="0"/>
              </a:rPr>
              <a:t>of the Web server. In this example the extra commands were just to display a</a:t>
            </a:r>
          </a:p>
          <a:p>
            <a:r>
              <a:rPr lang="en-US" sz="1300" dirty="0">
                <a:latin typeface="Arial" pitchFamily="-110" charset="0"/>
              </a:rPr>
              <a:t>message and list some files in the Web directory. But any command could be used.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 This is known as a command injection  attack, because the input is used in the</a:t>
            </a:r>
          </a:p>
          <a:p>
            <a:r>
              <a:rPr lang="en-US" sz="1300" dirty="0">
                <a:latin typeface="Arial" pitchFamily="-110" charset="0"/>
              </a:rPr>
              <a:t>construction of a command that is subsequently executed by the system with the</a:t>
            </a:r>
          </a:p>
          <a:p>
            <a:r>
              <a:rPr lang="en-US" sz="1300" dirty="0">
                <a:latin typeface="Arial" pitchFamily="-110" charset="0"/>
              </a:rPr>
              <a:t>privileges of the Web server. It illustrates the problem caused by insufficient checking</a:t>
            </a:r>
          </a:p>
          <a:p>
            <a:r>
              <a:rPr lang="en-US" sz="1300" dirty="0">
                <a:latin typeface="Arial" pitchFamily="-110" charset="0"/>
              </a:rPr>
              <a:t>of program input. The main concern of this script’s designer was to provide</a:t>
            </a:r>
          </a:p>
          <a:p>
            <a:r>
              <a:rPr lang="en-US" sz="1300" dirty="0">
                <a:latin typeface="Arial" pitchFamily="-110" charset="0"/>
              </a:rPr>
              <a:t>Web access to an existing system utility. The expectation was that the input supplied</a:t>
            </a:r>
          </a:p>
          <a:p>
            <a:r>
              <a:rPr lang="en-US" sz="1300" dirty="0">
                <a:latin typeface="Arial" pitchFamily="-110" charset="0"/>
              </a:rPr>
              <a:t>would be the login or name of some user, as it is when a user on the system runs the</a:t>
            </a:r>
          </a:p>
          <a:p>
            <a:r>
              <a:rPr lang="en-US" sz="1300" dirty="0">
                <a:latin typeface="Arial" pitchFamily="-110" charset="0"/>
              </a:rPr>
              <a:t>finger program. Such a user could clearly supply the values used in the command</a:t>
            </a:r>
          </a:p>
          <a:p>
            <a:r>
              <a:rPr lang="en-US" sz="1300" dirty="0">
                <a:latin typeface="Arial" pitchFamily="-110" charset="0"/>
              </a:rPr>
              <a:t>injection attack, but the result is to run the programs with their existing privileges. It</a:t>
            </a:r>
          </a:p>
          <a:p>
            <a:r>
              <a:rPr lang="en-US" sz="1300" dirty="0">
                <a:latin typeface="Arial" pitchFamily="-110" charset="0"/>
              </a:rPr>
              <a:t>is only when the Web interface is provided, where the program is now run with the</a:t>
            </a:r>
          </a:p>
          <a:p>
            <a:r>
              <a:rPr lang="en-US" sz="1300" dirty="0">
                <a:latin typeface="Arial" pitchFamily="-110" charset="0"/>
              </a:rPr>
              <a:t>privileges of the Web server but with parameters supplied by an unknown external</a:t>
            </a:r>
          </a:p>
          <a:p>
            <a:r>
              <a:rPr lang="en-US" sz="1300" dirty="0">
                <a:latin typeface="Arial" pitchFamily="-110" charset="0"/>
              </a:rPr>
              <a:t>user, that the security concerns arise.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To counter this attack, a defensive programmer needs to explicitly identify</a:t>
            </a:r>
          </a:p>
          <a:p>
            <a:r>
              <a:rPr lang="en-US" sz="1300" dirty="0">
                <a:latin typeface="Arial" pitchFamily="-110" charset="0"/>
              </a:rPr>
              <a:t>any assumptions as to the form of input and to verify that any input data conform</a:t>
            </a:r>
          </a:p>
          <a:p>
            <a:r>
              <a:rPr lang="en-US" sz="1300" dirty="0">
                <a:latin typeface="Arial" pitchFamily="-110" charset="0"/>
              </a:rPr>
              <a:t>to those assumptions before any use of the data. This is usually done by comparing</a:t>
            </a:r>
          </a:p>
          <a:p>
            <a:r>
              <a:rPr lang="en-US" sz="1300" dirty="0">
                <a:latin typeface="Arial" pitchFamily="-110" charset="0"/>
              </a:rPr>
              <a:t>the input data to a pattern that describes the data’s assumed form and rejecting any</a:t>
            </a:r>
          </a:p>
          <a:p>
            <a:r>
              <a:rPr lang="en-US" sz="1300" dirty="0">
                <a:latin typeface="Arial" pitchFamily="-110" charset="0"/>
              </a:rPr>
              <a:t>input that fails this test. We discuss the use of pattern matching in the subsection on</a:t>
            </a:r>
          </a:p>
          <a:p>
            <a:r>
              <a:rPr lang="en-US" sz="1300" dirty="0">
                <a:latin typeface="Arial" pitchFamily="-110" charset="0"/>
              </a:rPr>
              <a:t>input validation later in this section. A suitable extension of the vulnerable finger</a:t>
            </a:r>
          </a:p>
          <a:p>
            <a:r>
              <a:rPr lang="en-US" sz="1300" dirty="0">
                <a:latin typeface="Arial" pitchFamily="-110" charset="0"/>
              </a:rPr>
              <a:t>CGI script is shown in Figure 11.2d. This adds a test that ensures that the user input</a:t>
            </a:r>
          </a:p>
          <a:p>
            <a:r>
              <a:rPr lang="en-US" sz="1300" dirty="0">
                <a:latin typeface="Arial" pitchFamily="-110" charset="0"/>
              </a:rPr>
              <a:t>contains just alphanumeric characters. If not, the script terminates with an error</a:t>
            </a:r>
          </a:p>
          <a:p>
            <a:r>
              <a:rPr lang="en-US" sz="1300" dirty="0">
                <a:latin typeface="Arial" pitchFamily="-110" charset="0"/>
              </a:rPr>
              <a:t>message specifying that the supplied input contained illegal characters.  Note that</a:t>
            </a:r>
          </a:p>
          <a:p>
            <a:r>
              <a:rPr lang="en-US" sz="1300" dirty="0">
                <a:latin typeface="Arial" pitchFamily="-110" charset="0"/>
              </a:rPr>
              <a:t>while this example uses </a:t>
            </a:r>
            <a:r>
              <a:rPr lang="en-US" sz="1300" dirty="0" err="1">
                <a:latin typeface="Arial" pitchFamily="-110" charset="0"/>
              </a:rPr>
              <a:t>perl</a:t>
            </a:r>
            <a:r>
              <a:rPr lang="en-US" sz="1300" dirty="0">
                <a:latin typeface="Arial" pitchFamily="-110" charset="0"/>
              </a:rPr>
              <a:t>, the same type of error can occur in a CGI program</a:t>
            </a:r>
          </a:p>
          <a:p>
            <a:r>
              <a:rPr lang="en-US" sz="1300" dirty="0">
                <a:latin typeface="Arial" pitchFamily="-110" charset="0"/>
              </a:rPr>
              <a:t>written in any language. While the solution details differ, they all involve checking</a:t>
            </a:r>
          </a:p>
          <a:p>
            <a:r>
              <a:rPr lang="en-US" sz="1300" dirty="0">
                <a:latin typeface="Arial" pitchFamily="-110" charset="0"/>
              </a:rPr>
              <a:t>that the input matches assumptions about its form.</a:t>
            </a: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84B84-23F2-2A4C-964E-7C5BEF8C3A53}" type="slidenum">
              <a:rPr lang="en-AU">
                <a:solidFill>
                  <a:prstClr val="black"/>
                </a:solidFill>
              </a:rPr>
              <a:pPr/>
              <a:t>23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Another widely exploited variant of this attack is SQL injection . In this attack,</a:t>
            </a:r>
          </a:p>
          <a:p>
            <a:r>
              <a:rPr lang="en-US" sz="1300" dirty="0">
                <a:latin typeface="Arial" pitchFamily="-110" charset="0"/>
              </a:rPr>
              <a:t>the user-supplied input is used to construct a SQL request to retrieve information</a:t>
            </a:r>
          </a:p>
          <a:p>
            <a:r>
              <a:rPr lang="en-US" sz="1300" dirty="0">
                <a:latin typeface="Arial" pitchFamily="-110" charset="0"/>
              </a:rPr>
              <a:t>from a database. Consider the excerpt of PHP code from a CGI script shown in</a:t>
            </a:r>
          </a:p>
          <a:p>
            <a:r>
              <a:rPr lang="en-US" sz="1300" dirty="0">
                <a:latin typeface="Arial" pitchFamily="-110" charset="0"/>
              </a:rPr>
              <a:t>Figure 11.3a . It takes a name provided as input to the script, typically from a form</a:t>
            </a:r>
          </a:p>
          <a:p>
            <a:r>
              <a:rPr lang="en-US" sz="1300" dirty="0">
                <a:latin typeface="Arial" pitchFamily="-110" charset="0"/>
              </a:rPr>
              <a:t>field similar to that shown in Figure 11.2b . It uses this value to construct a request</a:t>
            </a:r>
          </a:p>
          <a:p>
            <a:r>
              <a:rPr lang="en-US" sz="1300" dirty="0">
                <a:latin typeface="Arial" pitchFamily="-110" charset="0"/>
              </a:rPr>
              <a:t>to retrieve the records relating to that name from the database. The vulnerability in</a:t>
            </a:r>
          </a:p>
          <a:p>
            <a:r>
              <a:rPr lang="en-US" sz="1300" dirty="0">
                <a:latin typeface="Arial" pitchFamily="-110" charset="0"/>
              </a:rPr>
              <a:t>this code is very similar to that in the command injection example. The difference</a:t>
            </a:r>
          </a:p>
          <a:p>
            <a:r>
              <a:rPr lang="en-US" sz="1300" dirty="0">
                <a:latin typeface="Arial" pitchFamily="-110" charset="0"/>
              </a:rPr>
              <a:t>is that SQL metacharacters are used, rather than shell metacharacters. If a suitable</a:t>
            </a:r>
          </a:p>
          <a:p>
            <a:r>
              <a:rPr lang="en-US" sz="1300" dirty="0">
                <a:latin typeface="Arial" pitchFamily="-110" charset="0"/>
              </a:rPr>
              <a:t>name is provided, for example, Bob, then the code works as intended, retrieving</a:t>
            </a:r>
          </a:p>
          <a:p>
            <a:r>
              <a:rPr lang="en-US" sz="1300" dirty="0">
                <a:latin typeface="Arial" pitchFamily="-110" charset="0"/>
              </a:rPr>
              <a:t>the desired record. However, an input such as Bob'; drop table suppliers</a:t>
            </a:r>
          </a:p>
          <a:p>
            <a:r>
              <a:rPr lang="en-US" sz="1300" dirty="0">
                <a:latin typeface="Arial" pitchFamily="-110" charset="0"/>
              </a:rPr>
              <a:t>results in the specified record being retrieved, followed by deletion of the entire</a:t>
            </a:r>
          </a:p>
          <a:p>
            <a:r>
              <a:rPr lang="en-US" sz="1300" dirty="0">
                <a:latin typeface="Arial" pitchFamily="-110" charset="0"/>
              </a:rPr>
              <a:t>table! This would have rather unfortunate consequences for subsequent users. To</a:t>
            </a:r>
          </a:p>
          <a:p>
            <a:r>
              <a:rPr lang="en-US" sz="1300" dirty="0">
                <a:latin typeface="Arial" pitchFamily="-110" charset="0"/>
              </a:rPr>
              <a:t>prevent this type of attack, the input must be validated before use. Any metacharacters</a:t>
            </a:r>
          </a:p>
          <a:p>
            <a:r>
              <a:rPr lang="en-US" sz="1300" dirty="0">
                <a:latin typeface="Arial" pitchFamily="-110" charset="0"/>
              </a:rPr>
              <a:t>must either be escaped, canceling their effect, or the input rejected entirely.</a:t>
            </a:r>
          </a:p>
          <a:p>
            <a:r>
              <a:rPr lang="en-US" sz="1300" dirty="0">
                <a:latin typeface="Arial" pitchFamily="-110" charset="0"/>
              </a:rPr>
              <a:t>Given the widespread recognition of SQL injection attacks, many languages used</a:t>
            </a:r>
          </a:p>
          <a:p>
            <a:r>
              <a:rPr lang="en-US" sz="1300" dirty="0">
                <a:latin typeface="Arial" pitchFamily="-110" charset="0"/>
              </a:rPr>
              <a:t>by CGI scripts contain functions that can sanitize any input that is subsequently</a:t>
            </a:r>
          </a:p>
          <a:p>
            <a:r>
              <a:rPr lang="en-US" sz="1300" dirty="0">
                <a:latin typeface="Arial" pitchFamily="-110" charset="0"/>
              </a:rPr>
              <a:t>included in a SQL request. The code shown in Figure 11.3b illustrates the use of a</a:t>
            </a:r>
          </a:p>
          <a:p>
            <a:r>
              <a:rPr lang="en-US" sz="1300" dirty="0">
                <a:latin typeface="Arial" pitchFamily="-110" charset="0"/>
              </a:rPr>
              <a:t>suitable PHP function to correct this vulnerability. Alternatively, rather than constructing SQL statements</a:t>
            </a:r>
          </a:p>
          <a:p>
            <a:r>
              <a:rPr lang="en-US" sz="1300" dirty="0">
                <a:latin typeface="Arial" pitchFamily="-110" charset="0"/>
              </a:rPr>
              <a:t>directly by concatenating values, recent advisories recommend the use of SQL</a:t>
            </a:r>
          </a:p>
          <a:p>
            <a:r>
              <a:rPr lang="en-US" sz="1300" dirty="0">
                <a:latin typeface="Arial" pitchFamily="-110" charset="0"/>
              </a:rPr>
              <a:t>placeholders or parameters to securely build SQL statements. Combined with the</a:t>
            </a:r>
          </a:p>
          <a:p>
            <a:r>
              <a:rPr lang="en-US" sz="1300" dirty="0">
                <a:latin typeface="Arial" pitchFamily="-110" charset="0"/>
              </a:rPr>
              <a:t>use of stored procedures, this can result in more robust and secure code.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4FBBB-24B4-2547-B7F6-35F42F12E89A}" type="slidenum">
              <a:rPr lang="en-AU">
                <a:solidFill>
                  <a:prstClr val="black"/>
                </a:solidFill>
              </a:rPr>
              <a:pPr/>
              <a:t>24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A third common variant is the code injection attack, where the input includes</a:t>
            </a:r>
          </a:p>
          <a:p>
            <a:r>
              <a:rPr lang="en-US" sz="1300" dirty="0">
                <a:latin typeface="Arial" pitchFamily="-110" charset="0"/>
              </a:rPr>
              <a:t>code that is then executed by the attacked system. Many of the buffer overflow</a:t>
            </a:r>
          </a:p>
          <a:p>
            <a:r>
              <a:rPr lang="en-US" sz="1300" dirty="0">
                <a:latin typeface="Arial" pitchFamily="-110" charset="0"/>
              </a:rPr>
              <a:t>examples we discuss in Chapter 10 include a code injection component. In those</a:t>
            </a:r>
          </a:p>
          <a:p>
            <a:r>
              <a:rPr lang="en-US" sz="1300" dirty="0">
                <a:latin typeface="Arial" pitchFamily="-110" charset="0"/>
              </a:rPr>
              <a:t>cases, the injected code is binary machine language for a specific computer system.</a:t>
            </a:r>
          </a:p>
          <a:p>
            <a:r>
              <a:rPr lang="en-US" sz="1300" dirty="0">
                <a:latin typeface="Arial" pitchFamily="-110" charset="0"/>
              </a:rPr>
              <a:t>However, there are also significant concerns about the injection of scripting language</a:t>
            </a:r>
          </a:p>
          <a:p>
            <a:r>
              <a:rPr lang="en-US" sz="1300" dirty="0">
                <a:latin typeface="Arial" pitchFamily="-110" charset="0"/>
              </a:rPr>
              <a:t>code into remotely executed scripts. Figure 11.4a illustrates a few lines from</a:t>
            </a:r>
          </a:p>
          <a:p>
            <a:r>
              <a:rPr lang="en-US" sz="1300" dirty="0">
                <a:latin typeface="Arial" pitchFamily="-110" charset="0"/>
              </a:rPr>
              <a:t>the start of a vulnerable PHP calendar script. The flaw results from the use of a</a:t>
            </a:r>
          </a:p>
          <a:p>
            <a:r>
              <a:rPr lang="en-US" sz="1300" dirty="0">
                <a:latin typeface="Arial" pitchFamily="-110" charset="0"/>
              </a:rPr>
              <a:t>variable to construct the name of a file that is then included into the script. Note</a:t>
            </a:r>
          </a:p>
          <a:p>
            <a:r>
              <a:rPr lang="en-US" sz="1300" dirty="0">
                <a:latin typeface="Arial" pitchFamily="-110" charset="0"/>
              </a:rPr>
              <a:t>that this script was not intended to be called directly. Rather, it is a component of</a:t>
            </a:r>
          </a:p>
          <a:p>
            <a:r>
              <a:rPr lang="en-US" sz="1300" dirty="0">
                <a:latin typeface="Arial" pitchFamily="-110" charset="0"/>
              </a:rPr>
              <a:t>a larger, </a:t>
            </a:r>
            <a:r>
              <a:rPr lang="en-US" sz="1300" dirty="0" err="1">
                <a:latin typeface="Arial" pitchFamily="-110" charset="0"/>
              </a:rPr>
              <a:t>multifile</a:t>
            </a:r>
            <a:r>
              <a:rPr lang="en-US" sz="1300" dirty="0">
                <a:latin typeface="Arial" pitchFamily="-110" charset="0"/>
              </a:rPr>
              <a:t> program. The main script set the value of the $path variable to</a:t>
            </a:r>
          </a:p>
          <a:p>
            <a:r>
              <a:rPr lang="en-US" sz="1300" dirty="0">
                <a:latin typeface="Arial" pitchFamily="-110" charset="0"/>
              </a:rPr>
              <a:t>refer to the main directory containing the program and all its code and data files.</a:t>
            </a:r>
          </a:p>
          <a:p>
            <a:r>
              <a:rPr lang="en-US" sz="1300" dirty="0">
                <a:latin typeface="Arial" pitchFamily="-110" charset="0"/>
              </a:rPr>
              <a:t>Using this variable elsewhere in the program meant that customizing and installing</a:t>
            </a:r>
          </a:p>
          <a:p>
            <a:r>
              <a:rPr lang="en-US" sz="1300" dirty="0">
                <a:latin typeface="Arial" pitchFamily="-110" charset="0"/>
              </a:rPr>
              <a:t>the program required changes to just a few lines. Unfortunately, attackers do not</a:t>
            </a:r>
          </a:p>
          <a:p>
            <a:r>
              <a:rPr lang="en-US" sz="1300" dirty="0">
                <a:latin typeface="Arial" pitchFamily="-110" charset="0"/>
              </a:rPr>
              <a:t>play by the rules. Just because a script is not supposed to be called directly does not</a:t>
            </a:r>
          </a:p>
          <a:p>
            <a:r>
              <a:rPr lang="en-US" sz="1300" dirty="0">
                <a:latin typeface="Arial" pitchFamily="-110" charset="0"/>
              </a:rPr>
              <a:t>mean it is not possible. The access protections must be configured in the Web server</a:t>
            </a:r>
          </a:p>
          <a:p>
            <a:r>
              <a:rPr lang="en-US" sz="1300" dirty="0">
                <a:latin typeface="Arial" pitchFamily="-110" charset="0"/>
              </a:rPr>
              <a:t>to block direct access to prevent this. Otherwise, if direct access to such scripts is</a:t>
            </a:r>
          </a:p>
          <a:p>
            <a:r>
              <a:rPr lang="en-US" sz="1300" dirty="0">
                <a:latin typeface="Arial" pitchFamily="-110" charset="0"/>
              </a:rPr>
              <a:t>combined with two other features of PHP, a serious attack is possible. The first is</a:t>
            </a:r>
          </a:p>
          <a:p>
            <a:r>
              <a:rPr lang="en-US" sz="1300" dirty="0">
                <a:latin typeface="Arial" pitchFamily="-110" charset="0"/>
              </a:rPr>
              <a:t>that PHP originally assigned the value of any input variable supplied in the HTTP</a:t>
            </a:r>
          </a:p>
          <a:p>
            <a:r>
              <a:rPr lang="en-US" sz="1300" dirty="0">
                <a:latin typeface="Arial" pitchFamily="-110" charset="0"/>
              </a:rPr>
              <a:t>request to global variables with the same name as the field. This made the task</a:t>
            </a:r>
          </a:p>
          <a:p>
            <a:r>
              <a:rPr lang="en-US" sz="1300" dirty="0">
                <a:latin typeface="Arial" pitchFamily="-110" charset="0"/>
              </a:rPr>
              <a:t>of writing a form handler easier for inexperienced programmers. Unfortunately,</a:t>
            </a:r>
          </a:p>
          <a:p>
            <a:r>
              <a:rPr lang="en-US" sz="1300" dirty="0">
                <a:latin typeface="Arial" pitchFamily="-110" charset="0"/>
              </a:rPr>
              <a:t>there was no way for the script to limit just which fields it expected. Hence a user</a:t>
            </a:r>
          </a:p>
          <a:p>
            <a:r>
              <a:rPr lang="en-US" sz="1300" dirty="0">
                <a:latin typeface="Arial" pitchFamily="-110" charset="0"/>
              </a:rPr>
              <a:t>could specify values for any desired global variable and they would be created and</a:t>
            </a:r>
          </a:p>
          <a:p>
            <a:r>
              <a:rPr lang="en-US" sz="1300" dirty="0">
                <a:latin typeface="Arial" pitchFamily="-110" charset="0"/>
              </a:rPr>
              <a:t>passed to the script. In this example, the variable $path is not expected to be a</a:t>
            </a:r>
          </a:p>
          <a:p>
            <a:r>
              <a:rPr lang="en-US" sz="1300" dirty="0">
                <a:latin typeface="Arial" pitchFamily="-110" charset="0"/>
              </a:rPr>
              <a:t>form field. The second PHP feature concerns the behavior of the include command.</a:t>
            </a:r>
          </a:p>
          <a:p>
            <a:r>
              <a:rPr lang="en-US" sz="1300" dirty="0">
                <a:latin typeface="Arial" pitchFamily="-110" charset="0"/>
              </a:rPr>
              <a:t>Not only could local files be included, but if a URL is supplied, the included</a:t>
            </a:r>
          </a:p>
          <a:p>
            <a:r>
              <a:rPr lang="en-US" sz="1300" dirty="0">
                <a:latin typeface="Arial" pitchFamily="-110" charset="0"/>
              </a:rPr>
              <a:t>code can be sourced from anywhere on the network. Combine all of these elements,</a:t>
            </a:r>
          </a:p>
          <a:p>
            <a:r>
              <a:rPr lang="en-US" sz="1300" dirty="0">
                <a:latin typeface="Arial" pitchFamily="-110" charset="0"/>
              </a:rPr>
              <a:t>and the attack may be implemented using a request similar to that shown in Figure</a:t>
            </a:r>
          </a:p>
          <a:p>
            <a:r>
              <a:rPr lang="en-US" sz="1300" dirty="0">
                <a:latin typeface="Arial" pitchFamily="-110" charset="0"/>
              </a:rPr>
              <a:t>11.4b . This results in the $path variable containing the URL of a file containing the</a:t>
            </a:r>
          </a:p>
          <a:p>
            <a:r>
              <a:rPr lang="en-US" sz="1300" dirty="0">
                <a:latin typeface="Arial" pitchFamily="-110" charset="0"/>
              </a:rPr>
              <a:t>attacker’s PHP code. It also defines another variable, $</a:t>
            </a:r>
            <a:r>
              <a:rPr lang="en-US" sz="1300" dirty="0" err="1">
                <a:latin typeface="Arial" pitchFamily="-110" charset="0"/>
              </a:rPr>
              <a:t>cmd</a:t>
            </a:r>
            <a:r>
              <a:rPr lang="en-US" sz="1300" dirty="0">
                <a:latin typeface="Arial" pitchFamily="-110" charset="0"/>
              </a:rPr>
              <a:t>, which tells the attacker’s</a:t>
            </a:r>
          </a:p>
          <a:p>
            <a:r>
              <a:rPr lang="en-US" sz="1300" dirty="0">
                <a:latin typeface="Arial" pitchFamily="-110" charset="0"/>
              </a:rPr>
              <a:t>script what command to run. In this example, the extra command simply lists</a:t>
            </a:r>
          </a:p>
          <a:p>
            <a:r>
              <a:rPr lang="en-US" sz="1300" dirty="0">
                <a:latin typeface="Arial" pitchFamily="-110" charset="0"/>
              </a:rPr>
              <a:t>files in the current directory. However, it could be any command the Web server</a:t>
            </a:r>
          </a:p>
          <a:p>
            <a:r>
              <a:rPr lang="en-US" sz="1300" dirty="0">
                <a:latin typeface="Arial" pitchFamily="-110" charset="0"/>
              </a:rPr>
              <a:t>has the privilege to run. This specific type of attack is known as a </a:t>
            </a:r>
            <a:r>
              <a:rPr lang="en-US" sz="1300" b="1" dirty="0">
                <a:latin typeface="Arial" pitchFamily="-110" charset="0"/>
              </a:rPr>
              <a:t>PHP remote code</a:t>
            </a:r>
          </a:p>
          <a:p>
            <a:r>
              <a:rPr lang="en-US" sz="1300" b="1" dirty="0">
                <a:latin typeface="Arial" pitchFamily="-110" charset="0"/>
              </a:rPr>
              <a:t>injection or PHP file inclusion vulnerability. Recent reports indicate that a significant</a:t>
            </a:r>
          </a:p>
          <a:p>
            <a:r>
              <a:rPr lang="en-US" sz="1300" dirty="0">
                <a:latin typeface="Arial" pitchFamily="-110" charset="0"/>
              </a:rPr>
              <a:t>number of PHP CGI scripts are vulnerable to this type of attack and are being</a:t>
            </a:r>
          </a:p>
          <a:p>
            <a:r>
              <a:rPr lang="en-US" sz="1300" dirty="0">
                <a:latin typeface="Arial" pitchFamily="-110" charset="0"/>
              </a:rPr>
              <a:t>actively exploited.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There are several defenses available to prevent this type of attack. The most</a:t>
            </a:r>
          </a:p>
          <a:p>
            <a:r>
              <a:rPr lang="en-US" sz="1300" dirty="0">
                <a:latin typeface="Arial" pitchFamily="-110" charset="0"/>
              </a:rPr>
              <a:t>obvious is to block assignment of form field values to global variables. Rather,</a:t>
            </a:r>
          </a:p>
          <a:p>
            <a:r>
              <a:rPr lang="en-US" sz="1300" dirty="0">
                <a:latin typeface="Arial" pitchFamily="-110" charset="0"/>
              </a:rPr>
              <a:t>they are saved in an array and must be explicitly be retrieved by name. This</a:t>
            </a:r>
          </a:p>
          <a:p>
            <a:r>
              <a:rPr lang="en-US" sz="1300" dirty="0">
                <a:latin typeface="Arial" pitchFamily="-110" charset="0"/>
              </a:rPr>
              <a:t>behavior is illustrated by the code in Figure 11.3 . It is the default for all newer PHP</a:t>
            </a:r>
          </a:p>
          <a:p>
            <a:r>
              <a:rPr lang="en-US" sz="1300" dirty="0">
                <a:latin typeface="Arial" pitchFamily="-110" charset="0"/>
              </a:rPr>
              <a:t>installations. The disadvantage of this approach is that it breaks any code written</a:t>
            </a:r>
          </a:p>
          <a:p>
            <a:r>
              <a:rPr lang="en-US" sz="1300" dirty="0">
                <a:latin typeface="Arial" pitchFamily="-110" charset="0"/>
              </a:rPr>
              <a:t>using the older assumed behavior. Correcting such code may take a considerable</a:t>
            </a:r>
          </a:p>
          <a:p>
            <a:r>
              <a:rPr lang="en-US" sz="1300" dirty="0">
                <a:latin typeface="Arial" pitchFamily="-110" charset="0"/>
              </a:rPr>
              <a:t>amount of effort. Nonetheless, except in carefully controlled cases, this is</a:t>
            </a:r>
          </a:p>
          <a:p>
            <a:r>
              <a:rPr lang="en-US" sz="1300" dirty="0">
                <a:latin typeface="Arial" pitchFamily="-110" charset="0"/>
              </a:rPr>
              <a:t>the preferred option. It not only prevents this specific type of attack, but a wide</a:t>
            </a:r>
          </a:p>
          <a:p>
            <a:r>
              <a:rPr lang="en-US" sz="1300" dirty="0">
                <a:latin typeface="Arial" pitchFamily="-110" charset="0"/>
              </a:rPr>
              <a:t>variety of other attacks involving manipulation of global variable values. Another</a:t>
            </a:r>
          </a:p>
          <a:p>
            <a:r>
              <a:rPr lang="en-US" sz="1300" dirty="0">
                <a:latin typeface="Arial" pitchFamily="-110" charset="0"/>
              </a:rPr>
              <a:t>defense is to only use constant values in include (and require) commands.</a:t>
            </a:r>
          </a:p>
          <a:p>
            <a:r>
              <a:rPr lang="en-US" sz="1300" dirty="0">
                <a:latin typeface="Arial" pitchFamily="-110" charset="0"/>
              </a:rPr>
              <a:t>This ensures that the included code does indeed originate from the specified files.</a:t>
            </a:r>
          </a:p>
          <a:p>
            <a:r>
              <a:rPr lang="en-US" sz="1300" dirty="0">
                <a:latin typeface="Arial" pitchFamily="-110" charset="0"/>
              </a:rPr>
              <a:t>If a variable has to be used, then great care must be taken to validate its value</a:t>
            </a:r>
          </a:p>
          <a:p>
            <a:r>
              <a:rPr lang="en-US" sz="1300" dirty="0">
                <a:latin typeface="Arial" pitchFamily="-110" charset="0"/>
              </a:rPr>
              <a:t>immediately before it is used.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There are other injection attack variants, including mail injection, format</a:t>
            </a:r>
          </a:p>
          <a:p>
            <a:r>
              <a:rPr lang="en-US" sz="1300" dirty="0">
                <a:latin typeface="Arial" pitchFamily="-110" charset="0"/>
              </a:rPr>
              <a:t>string injection, and interpreter injection. New injection attacks variants continue</a:t>
            </a:r>
          </a:p>
          <a:p>
            <a:r>
              <a:rPr lang="en-US" sz="1300" dirty="0">
                <a:latin typeface="Arial" pitchFamily="-110" charset="0"/>
              </a:rPr>
              <a:t>to be found. They can occur whenever one program invokes the services of</a:t>
            </a:r>
          </a:p>
          <a:p>
            <a:r>
              <a:rPr lang="en-US" sz="1300" dirty="0">
                <a:latin typeface="Arial" pitchFamily="-110" charset="0"/>
              </a:rPr>
              <a:t>another program, service, or function and passes to it externally sourced, potentially</a:t>
            </a:r>
          </a:p>
          <a:p>
            <a:r>
              <a:rPr lang="en-US" sz="1300" dirty="0">
                <a:latin typeface="Arial" pitchFamily="-110" charset="0"/>
              </a:rPr>
              <a:t>untrusted information without sufficient inspection and validation of it. This just</a:t>
            </a:r>
          </a:p>
          <a:p>
            <a:r>
              <a:rPr lang="en-US" sz="1300" dirty="0">
                <a:latin typeface="Arial" pitchFamily="-110" charset="0"/>
              </a:rPr>
              <a:t>emphasizes the need to identify all sources of input, to validate any assumptions</a:t>
            </a:r>
          </a:p>
          <a:p>
            <a:r>
              <a:rPr lang="en-US" sz="1300" dirty="0">
                <a:latin typeface="Arial" pitchFamily="-110" charset="0"/>
              </a:rPr>
              <a:t>about such input before use, and to understand the meaning and interpretation of</a:t>
            </a:r>
          </a:p>
          <a:p>
            <a:r>
              <a:rPr lang="en-US" sz="1300" dirty="0">
                <a:latin typeface="Arial" pitchFamily="-110" charset="0"/>
              </a:rPr>
              <a:t>values supplied to any invoked program, service, or function.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74479-F397-6444-8DC1-B72DA57D001A}" type="slidenum">
              <a:rPr lang="en-AU">
                <a:solidFill>
                  <a:prstClr val="black"/>
                </a:solidFill>
              </a:rPr>
              <a:pPr/>
              <a:t>25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Another broad class of vulnerabilities concerns</a:t>
            </a:r>
          </a:p>
          <a:p>
            <a:r>
              <a:rPr lang="en-US" sz="1300" dirty="0">
                <a:latin typeface="Arial" pitchFamily="-110" charset="0"/>
              </a:rPr>
              <a:t>input provided to a program by one user that is subsequently output to another</a:t>
            </a:r>
          </a:p>
          <a:p>
            <a:r>
              <a:rPr lang="en-US" sz="1300" dirty="0">
                <a:latin typeface="Arial" pitchFamily="-110" charset="0"/>
              </a:rPr>
              <a:t>user. Such attacks are known as cross-site scripting (XSS</a:t>
            </a:r>
            <a:r>
              <a:rPr lang="en-US" sz="1300" baseline="30000" dirty="0">
                <a:latin typeface="Arial" pitchFamily="-110" charset="0"/>
              </a:rPr>
              <a:t> </a:t>
            </a:r>
            <a:r>
              <a:rPr lang="en-US" sz="1300" dirty="0">
                <a:latin typeface="Arial" pitchFamily="-110" charset="0"/>
              </a:rPr>
              <a:t>) attacks because they are</a:t>
            </a:r>
          </a:p>
          <a:p>
            <a:r>
              <a:rPr lang="en-US" sz="1300" dirty="0">
                <a:latin typeface="Arial" pitchFamily="-110" charset="0"/>
              </a:rPr>
              <a:t>most commonly seen in scripted Web applications. This vulnerability involves the</a:t>
            </a:r>
          </a:p>
          <a:p>
            <a:r>
              <a:rPr lang="en-US" sz="1300" dirty="0">
                <a:latin typeface="Arial" pitchFamily="-110" charset="0"/>
              </a:rPr>
              <a:t>inclusion of script code in the HTML content of a Web page displayed by a user’s</a:t>
            </a:r>
          </a:p>
          <a:p>
            <a:r>
              <a:rPr lang="en-US" sz="1300" dirty="0">
                <a:latin typeface="Arial" pitchFamily="-110" charset="0"/>
              </a:rPr>
              <a:t>browser. The script code could be JavaScript, ActiveX, VBScript, Flash, or just about</a:t>
            </a:r>
          </a:p>
          <a:p>
            <a:r>
              <a:rPr lang="en-US" sz="1300" dirty="0">
                <a:latin typeface="Arial" pitchFamily="-110" charset="0"/>
              </a:rPr>
              <a:t>any client-side scripting language supported by a user’s browser. To support some</a:t>
            </a:r>
          </a:p>
          <a:p>
            <a:r>
              <a:rPr lang="en-US" sz="1300" dirty="0">
                <a:latin typeface="Arial" pitchFamily="-110" charset="0"/>
              </a:rPr>
              <a:t>categories of Web applications, script code may need to access data associated with</a:t>
            </a:r>
          </a:p>
          <a:p>
            <a:r>
              <a:rPr lang="en-US" sz="1300" dirty="0">
                <a:latin typeface="Arial" pitchFamily="-110" charset="0"/>
              </a:rPr>
              <a:t>other pages currently displayed by the user’s browser. Because this clearly raises</a:t>
            </a:r>
          </a:p>
          <a:p>
            <a:r>
              <a:rPr lang="en-US" sz="1300" dirty="0">
                <a:latin typeface="Arial" pitchFamily="-110" charset="0"/>
              </a:rPr>
              <a:t>security concerns, browsers impose security checks and restrict such data access to</a:t>
            </a:r>
          </a:p>
          <a:p>
            <a:r>
              <a:rPr lang="en-US" sz="1300" dirty="0">
                <a:latin typeface="Arial" pitchFamily="-110" charset="0"/>
              </a:rPr>
              <a:t>pages originating from the same site. The assumption is that all content from one site</a:t>
            </a:r>
          </a:p>
          <a:p>
            <a:r>
              <a:rPr lang="en-US" sz="1300" dirty="0">
                <a:latin typeface="Arial" pitchFamily="-110" charset="0"/>
              </a:rPr>
              <a:t>is equally trusted and hence is permitted to interact with other content from that site.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Cross-site scripting attacks exploit this assumption and attempt to bypass the</a:t>
            </a:r>
          </a:p>
          <a:p>
            <a:r>
              <a:rPr lang="en-US" sz="1300" dirty="0">
                <a:latin typeface="Arial" pitchFamily="-110" charset="0"/>
              </a:rPr>
              <a:t>browser’s security checks to gain elevated access privileges to sensitive data belonging</a:t>
            </a:r>
          </a:p>
          <a:p>
            <a:r>
              <a:rPr lang="en-US" sz="1300" dirty="0">
                <a:latin typeface="Arial" pitchFamily="-110" charset="0"/>
              </a:rPr>
              <a:t>to another site. These data can include page contents, session cookies, and a</a:t>
            </a:r>
          </a:p>
          <a:p>
            <a:r>
              <a:rPr lang="en-US" sz="1300" dirty="0">
                <a:latin typeface="Arial" pitchFamily="-110" charset="0"/>
              </a:rPr>
              <a:t>variety of other objects. Attackers use a variety of mechanisms to inject malicious</a:t>
            </a:r>
          </a:p>
          <a:p>
            <a:r>
              <a:rPr lang="en-US" sz="1300" dirty="0">
                <a:latin typeface="Arial" pitchFamily="-110" charset="0"/>
              </a:rPr>
              <a:t>script content into pages returned to users by the targeted sites. The most common</a:t>
            </a:r>
          </a:p>
          <a:p>
            <a:r>
              <a:rPr lang="en-US" sz="1300" dirty="0">
                <a:latin typeface="Arial" pitchFamily="-110" charset="0"/>
              </a:rPr>
              <a:t>variant is the XSS reflection vulnerability. The attacker includes the malicious script</a:t>
            </a:r>
          </a:p>
          <a:p>
            <a:r>
              <a:rPr lang="en-US" sz="1300" dirty="0">
                <a:latin typeface="Arial" pitchFamily="-110" charset="0"/>
              </a:rPr>
              <a:t>content in data supplied to a site. If this content is subsequently displayed to other</a:t>
            </a:r>
          </a:p>
          <a:p>
            <a:r>
              <a:rPr lang="en-US" sz="1300" dirty="0">
                <a:latin typeface="Arial" pitchFamily="-110" charset="0"/>
              </a:rPr>
              <a:t>users without sufficient checking, they will execute the script assuming it is trusted</a:t>
            </a:r>
          </a:p>
          <a:p>
            <a:r>
              <a:rPr lang="en-US" sz="1300" dirty="0">
                <a:latin typeface="Arial" pitchFamily="-110" charset="0"/>
              </a:rPr>
              <a:t>to access any data associated with that site. Consider the widespread use of guestbook</a:t>
            </a:r>
          </a:p>
          <a:p>
            <a:r>
              <a:rPr lang="en-US" sz="1300" dirty="0">
                <a:latin typeface="Arial" pitchFamily="-110" charset="0"/>
              </a:rPr>
              <a:t>programs, wikis, and blogs by many Web sites. They all allow users accessing</a:t>
            </a:r>
          </a:p>
          <a:p>
            <a:r>
              <a:rPr lang="en-US" sz="1300" dirty="0">
                <a:latin typeface="Arial" pitchFamily="-110" charset="0"/>
              </a:rPr>
              <a:t>the site to leave comments, which are subsequently viewed by other users. Unless</a:t>
            </a:r>
          </a:p>
          <a:p>
            <a:r>
              <a:rPr lang="en-US" sz="1300" dirty="0">
                <a:latin typeface="Arial" pitchFamily="-110" charset="0"/>
              </a:rPr>
              <a:t>the contents of these comments are checked and any dangerous code removed, the</a:t>
            </a:r>
          </a:p>
          <a:p>
            <a:r>
              <a:rPr lang="en-US" sz="1300" dirty="0">
                <a:latin typeface="Arial" pitchFamily="-110" charset="0"/>
              </a:rPr>
              <a:t>attack is possible.</a:t>
            </a:r>
            <a:endParaRPr lang="en-US" b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8F231-E92F-2941-93F1-9D356F3401DE}" type="slidenum">
              <a:rPr lang="en-AU">
                <a:solidFill>
                  <a:prstClr val="black"/>
                </a:solidFill>
              </a:rPr>
              <a:pPr/>
              <a:t>26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Consider the example shown in Figure 11.5a . If this text were saved by a</a:t>
            </a:r>
          </a:p>
          <a:p>
            <a:r>
              <a:rPr lang="en-US" sz="1300" dirty="0">
                <a:latin typeface="Arial" pitchFamily="-110" charset="0"/>
              </a:rPr>
              <a:t>guestbook application, then when viewed it displays a little text and then executes</a:t>
            </a:r>
          </a:p>
          <a:p>
            <a:r>
              <a:rPr lang="en-US" sz="1300" dirty="0">
                <a:latin typeface="Arial" pitchFamily="-110" charset="0"/>
              </a:rPr>
              <a:t>the JavaScript code. This code replaces the document contents with the information</a:t>
            </a:r>
          </a:p>
          <a:p>
            <a:r>
              <a:rPr lang="en-US" sz="1300" dirty="0">
                <a:latin typeface="Arial" pitchFamily="-110" charset="0"/>
              </a:rPr>
              <a:t>returned by the attacker’s cookie script, which is provided with the cookie</a:t>
            </a:r>
          </a:p>
          <a:p>
            <a:r>
              <a:rPr lang="en-US" sz="1300" dirty="0">
                <a:latin typeface="Arial" pitchFamily="-110" charset="0"/>
              </a:rPr>
              <a:t>associated with this document. Many sites require users to register before using</a:t>
            </a:r>
          </a:p>
          <a:p>
            <a:r>
              <a:rPr lang="en-US" sz="1300" dirty="0">
                <a:latin typeface="Arial" pitchFamily="-110" charset="0"/>
              </a:rPr>
              <a:t>features like a guestbook application. With this attack, the user’s cookie is supplied</a:t>
            </a:r>
          </a:p>
          <a:p>
            <a:r>
              <a:rPr lang="en-US" sz="1300" dirty="0">
                <a:latin typeface="Arial" pitchFamily="-110" charset="0"/>
              </a:rPr>
              <a:t>to the attacker, who could then use it to impersonate the user on the original site.</a:t>
            </a:r>
          </a:p>
          <a:p>
            <a:r>
              <a:rPr lang="en-US" sz="1300" dirty="0">
                <a:latin typeface="Arial" pitchFamily="-110" charset="0"/>
              </a:rPr>
              <a:t>This example obviously replaces the page content being viewed with whatever the</a:t>
            </a:r>
          </a:p>
          <a:p>
            <a:r>
              <a:rPr lang="en-US" sz="1300" dirty="0">
                <a:latin typeface="Arial" pitchFamily="-110" charset="0"/>
              </a:rPr>
              <a:t>attacker’s script returns. By using more sophisticated JavaScript code, it is possible</a:t>
            </a:r>
          </a:p>
          <a:p>
            <a:r>
              <a:rPr lang="en-US" sz="1300" dirty="0">
                <a:latin typeface="Arial" pitchFamily="-110" charset="0"/>
              </a:rPr>
              <a:t>for the script to execute with very little visible effect.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To prevent this attack, any user-supplied input should be examined and</a:t>
            </a:r>
          </a:p>
          <a:p>
            <a:r>
              <a:rPr lang="en-US" sz="1300" dirty="0">
                <a:latin typeface="Arial" pitchFamily="-110" charset="0"/>
              </a:rPr>
              <a:t>any dangerous code removed or escaped to block its execution. While the</a:t>
            </a:r>
          </a:p>
          <a:p>
            <a:r>
              <a:rPr lang="en-US" sz="1300" dirty="0">
                <a:latin typeface="Arial" pitchFamily="-110" charset="0"/>
              </a:rPr>
              <a:t>example shown may seem easy to check and correct, the attacker will not necessarily</a:t>
            </a:r>
          </a:p>
          <a:p>
            <a:r>
              <a:rPr lang="en-US" sz="1300" dirty="0">
                <a:latin typeface="Arial" pitchFamily="-110" charset="0"/>
              </a:rPr>
              <a:t>make the task this easy. The same code is shown in Figure 11.5b , but this</a:t>
            </a:r>
          </a:p>
          <a:p>
            <a:r>
              <a:rPr lang="en-US" sz="1300" dirty="0">
                <a:latin typeface="Arial" pitchFamily="-110" charset="0"/>
              </a:rPr>
              <a:t>time all of the characters relating to the script code are encoded using HTML</a:t>
            </a:r>
          </a:p>
          <a:p>
            <a:r>
              <a:rPr lang="en-US" sz="1300" dirty="0">
                <a:latin typeface="Arial" pitchFamily="-110" charset="0"/>
              </a:rPr>
              <a:t>character entities. While the browser interprets this identically to the code in</a:t>
            </a:r>
          </a:p>
          <a:p>
            <a:r>
              <a:rPr lang="en-US" sz="1300" dirty="0">
                <a:latin typeface="Arial" pitchFamily="-110" charset="0"/>
              </a:rPr>
              <a:t>Figure 11.5a , any validation code must first translate such entities to the characters</a:t>
            </a:r>
          </a:p>
          <a:p>
            <a:r>
              <a:rPr lang="en-US" sz="1300" dirty="0">
                <a:latin typeface="Arial" pitchFamily="-110" charset="0"/>
              </a:rPr>
              <a:t>they represent before checking for potential attack code. We discuss this</a:t>
            </a:r>
          </a:p>
          <a:p>
            <a:r>
              <a:rPr lang="en-US" sz="1300" dirty="0">
                <a:latin typeface="Arial" pitchFamily="-110" charset="0"/>
              </a:rPr>
              <a:t>further in the next section.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XSS attacks illustrate a failure to correctly handle both program input and</a:t>
            </a:r>
          </a:p>
          <a:p>
            <a:r>
              <a:rPr lang="en-US" sz="1300" dirty="0">
                <a:latin typeface="Arial" pitchFamily="-110" charset="0"/>
              </a:rPr>
              <a:t>program output. The failure to check and validate the input results in potentially</a:t>
            </a:r>
          </a:p>
          <a:p>
            <a:r>
              <a:rPr lang="en-US" sz="1300" dirty="0">
                <a:latin typeface="Arial" pitchFamily="-110" charset="0"/>
              </a:rPr>
              <a:t>dangerous data values being saved by the program. However, the program is not the</a:t>
            </a:r>
          </a:p>
          <a:p>
            <a:r>
              <a:rPr lang="en-US" sz="1300" dirty="0">
                <a:latin typeface="Arial" pitchFamily="-110" charset="0"/>
              </a:rPr>
              <a:t>target. Rather it is subsequent users of the program, and the programs they use to</a:t>
            </a:r>
          </a:p>
          <a:p>
            <a:r>
              <a:rPr lang="en-US" sz="1300" dirty="0">
                <a:latin typeface="Arial" pitchFamily="-110" charset="0"/>
              </a:rPr>
              <a:t>access it, which are the target. If all potentially unsafe data output by the program</a:t>
            </a:r>
          </a:p>
          <a:p>
            <a:r>
              <a:rPr lang="en-US" sz="1300" dirty="0">
                <a:latin typeface="Arial" pitchFamily="-110" charset="0"/>
              </a:rPr>
              <a:t>are sanitized, then the attack cannot occur. We discuss correct handling of output</a:t>
            </a:r>
          </a:p>
          <a:p>
            <a:r>
              <a:rPr lang="en-US" sz="1300" dirty="0">
                <a:latin typeface="Arial" pitchFamily="-110" charset="0"/>
              </a:rPr>
              <a:t>in Section 11.5 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There are other attacks similar to XSS, including cross-site request forgery,</a:t>
            </a:r>
          </a:p>
          <a:p>
            <a:r>
              <a:rPr lang="en-US" sz="1300" dirty="0">
                <a:latin typeface="Arial" pitchFamily="-110" charset="0"/>
              </a:rPr>
              <a:t>and HTTP response splitting. Again the issue is careless use of untrusted,</a:t>
            </a:r>
          </a:p>
          <a:p>
            <a:r>
              <a:rPr lang="en-US" sz="1300" dirty="0">
                <a:latin typeface="Arial" pitchFamily="-110" charset="0"/>
              </a:rPr>
              <a:t>unchecked input.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08EE4-1556-F44D-9709-D48766E08110}" type="slidenum">
              <a:rPr lang="en-AU">
                <a:solidFill>
                  <a:prstClr val="black"/>
                </a:solidFill>
              </a:rPr>
              <a:pPr/>
              <a:t>27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38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933440" cy="4640580"/>
          </a:xfrm>
        </p:spPr>
        <p:txBody>
          <a:bodyPr/>
          <a:lstStyle/>
          <a:p>
            <a:r>
              <a:rPr lang="en-US" sz="1300" dirty="0">
                <a:latin typeface="Arial" pitchFamily="-110" charset="0"/>
              </a:rPr>
              <a:t>Given that the programmer cannot control the content of input data, it is necessary</a:t>
            </a:r>
          </a:p>
          <a:p>
            <a:r>
              <a:rPr lang="en-US" sz="1300" dirty="0">
                <a:latin typeface="Arial" pitchFamily="-110" charset="0"/>
              </a:rPr>
              <a:t>to ensure that such data conform with any assumptions made about the data</a:t>
            </a:r>
          </a:p>
          <a:p>
            <a:r>
              <a:rPr lang="en-US" sz="1300" dirty="0">
                <a:latin typeface="Arial" pitchFamily="-110" charset="0"/>
              </a:rPr>
              <a:t>before subsequent use. If the data are textual, these assumptions may be that the</a:t>
            </a:r>
          </a:p>
          <a:p>
            <a:r>
              <a:rPr lang="en-US" sz="1300" dirty="0">
                <a:latin typeface="Arial" pitchFamily="-110" charset="0"/>
              </a:rPr>
              <a:t>data contain only printable characters, have certain HTML markup, are the name</a:t>
            </a:r>
          </a:p>
          <a:p>
            <a:r>
              <a:rPr lang="en-US" sz="1300" dirty="0">
                <a:latin typeface="Arial" pitchFamily="-110" charset="0"/>
              </a:rPr>
              <a:t>of a person, a </a:t>
            </a:r>
            <a:r>
              <a:rPr lang="en-US" sz="1300" dirty="0" err="1">
                <a:latin typeface="Arial" pitchFamily="-110" charset="0"/>
              </a:rPr>
              <a:t>userid</a:t>
            </a:r>
            <a:r>
              <a:rPr lang="en-US" sz="1300" dirty="0">
                <a:latin typeface="Arial" pitchFamily="-110" charset="0"/>
              </a:rPr>
              <a:t>, an e-mail address, a filename, and/or a URL. Alternatively,</a:t>
            </a:r>
          </a:p>
          <a:p>
            <a:r>
              <a:rPr lang="en-US" sz="1300" dirty="0">
                <a:latin typeface="Arial" pitchFamily="-110" charset="0"/>
              </a:rPr>
              <a:t>the data might represent an integer or other numeric value. A program using such</a:t>
            </a:r>
          </a:p>
          <a:p>
            <a:r>
              <a:rPr lang="en-US" sz="1300" dirty="0">
                <a:latin typeface="Arial" pitchFamily="-110" charset="0"/>
              </a:rPr>
              <a:t>input should confirm that it meets these assumptions. An important principle is that</a:t>
            </a:r>
          </a:p>
          <a:p>
            <a:r>
              <a:rPr lang="en-US" sz="1300" dirty="0">
                <a:latin typeface="Arial" pitchFamily="-110" charset="0"/>
              </a:rPr>
              <a:t>input data should be compared against what is wanted, accepting only valid input.</a:t>
            </a:r>
          </a:p>
          <a:p>
            <a:r>
              <a:rPr lang="en-US" sz="1300" dirty="0">
                <a:latin typeface="Arial" pitchFamily="-110" charset="0"/>
              </a:rPr>
              <a:t>The alternative is to compare the input data with known dangerous values. The</a:t>
            </a:r>
          </a:p>
          <a:p>
            <a:r>
              <a:rPr lang="en-US" sz="1300" dirty="0">
                <a:latin typeface="Arial" pitchFamily="-110" charset="0"/>
              </a:rPr>
              <a:t>problem with this approach is that new problems and methods of bypassing existing</a:t>
            </a:r>
          </a:p>
          <a:p>
            <a:r>
              <a:rPr lang="en-US" sz="1300" dirty="0">
                <a:latin typeface="Arial" pitchFamily="-110" charset="0"/>
              </a:rPr>
              <a:t>checks continue to be discovered. By trying to block known dangerous input data,</a:t>
            </a:r>
          </a:p>
          <a:p>
            <a:r>
              <a:rPr lang="en-US" sz="1300" dirty="0">
                <a:latin typeface="Arial" pitchFamily="-110" charset="0"/>
              </a:rPr>
              <a:t>an attacker using a new encoding may succeed. By only accepting known safe data,</a:t>
            </a:r>
          </a:p>
          <a:p>
            <a:r>
              <a:rPr lang="en-US" sz="1300" dirty="0">
                <a:latin typeface="Arial" pitchFamily="-110" charset="0"/>
              </a:rPr>
              <a:t>the program is more likely to remain secure.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This type of comparison is commonly done using regular expressions. It may</a:t>
            </a:r>
          </a:p>
          <a:p>
            <a:r>
              <a:rPr lang="en-US" sz="1300" dirty="0">
                <a:latin typeface="Arial" pitchFamily="-110" charset="0"/>
              </a:rPr>
              <a:t>be explicitly coded by the programmer or may be implicitly included in a supplied</a:t>
            </a:r>
          </a:p>
          <a:p>
            <a:r>
              <a:rPr lang="en-US" sz="1300" dirty="0">
                <a:latin typeface="Arial" pitchFamily="-110" charset="0"/>
              </a:rPr>
              <a:t>input processing routine. Figures 11.2d and 11.3b show examples of these two</a:t>
            </a:r>
          </a:p>
          <a:p>
            <a:r>
              <a:rPr lang="en-US" sz="1300" dirty="0">
                <a:latin typeface="Arial" pitchFamily="-110" charset="0"/>
              </a:rPr>
              <a:t>approaches. A regular expression is a pattern composed of a sequence of characters</a:t>
            </a:r>
          </a:p>
          <a:p>
            <a:r>
              <a:rPr lang="en-US" sz="1300" dirty="0">
                <a:latin typeface="Arial" pitchFamily="-110" charset="0"/>
              </a:rPr>
              <a:t>that describe allowable input variants. Some characters in a regular expression are</a:t>
            </a:r>
          </a:p>
          <a:p>
            <a:r>
              <a:rPr lang="en-US" sz="1300" dirty="0">
                <a:latin typeface="Arial" pitchFamily="-110" charset="0"/>
              </a:rPr>
              <a:t>treated literally, and the input compared to them must contain those characters at</a:t>
            </a:r>
          </a:p>
          <a:p>
            <a:r>
              <a:rPr lang="en-US" sz="1300" dirty="0">
                <a:latin typeface="Arial" pitchFamily="-110" charset="0"/>
              </a:rPr>
              <a:t>that point. Other characters have special meanings, allowing the specification of</a:t>
            </a:r>
          </a:p>
          <a:p>
            <a:r>
              <a:rPr lang="en-US" sz="1300" dirty="0">
                <a:latin typeface="Arial" pitchFamily="-110" charset="0"/>
              </a:rPr>
              <a:t>alternative sets of characters, classes of characters, and repeated characters. Details</a:t>
            </a:r>
          </a:p>
          <a:p>
            <a:r>
              <a:rPr lang="en-US" sz="1300" dirty="0">
                <a:latin typeface="Arial" pitchFamily="-110" charset="0"/>
              </a:rPr>
              <a:t>of regular expression content and usage vary from language to language. An appropriate</a:t>
            </a:r>
          </a:p>
          <a:p>
            <a:r>
              <a:rPr lang="en-US" sz="1300" dirty="0">
                <a:latin typeface="Arial" pitchFamily="-110" charset="0"/>
              </a:rPr>
              <a:t>reference should be consulted for the language in use.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If the input data fail the comparison, they could be rejected. In this case a</a:t>
            </a:r>
          </a:p>
          <a:p>
            <a:r>
              <a:rPr lang="en-US" sz="1300" dirty="0">
                <a:latin typeface="Arial" pitchFamily="-110" charset="0"/>
              </a:rPr>
              <a:t>suitable error message should be sent to the source of the input to allow it to be</a:t>
            </a:r>
          </a:p>
          <a:p>
            <a:r>
              <a:rPr lang="en-US" sz="1300" dirty="0">
                <a:latin typeface="Arial" pitchFamily="-110" charset="0"/>
              </a:rPr>
              <a:t>corrected and reentered. Alternatively, the data may be altered to conform. This</a:t>
            </a:r>
          </a:p>
          <a:p>
            <a:r>
              <a:rPr lang="en-US" sz="1300" dirty="0">
                <a:latin typeface="Arial" pitchFamily="-110" charset="0"/>
              </a:rPr>
              <a:t>generally involves </a:t>
            </a:r>
            <a:r>
              <a:rPr lang="en-US" sz="1300" i="1" dirty="0">
                <a:latin typeface="Arial" pitchFamily="-110" charset="0"/>
              </a:rPr>
              <a:t>escaping metacharacters to remove any special interpretation,</a:t>
            </a:r>
          </a:p>
          <a:p>
            <a:r>
              <a:rPr lang="en-US" sz="1300" dirty="0">
                <a:latin typeface="Arial" pitchFamily="-110" charset="0"/>
              </a:rPr>
              <a:t>thus rendering the input safe.</a:t>
            </a:r>
            <a:endParaRPr lang="en-US" b="0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Table 11.1</a:t>
            </a:r>
          </a:p>
          <a:p>
            <a:r>
              <a:rPr lang="en-US" dirty="0" smtClean="0"/>
              <a:t>CWE/SANS</a:t>
            </a:r>
            <a:r>
              <a:rPr lang="en-US" baseline="0" dirty="0" smtClean="0"/>
              <a:t> Top 25 Most Dangerous Software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C5385-8DEA-5A4C-AA2C-77D4AFD08432}" type="slidenum">
              <a:rPr lang="en-AU">
                <a:solidFill>
                  <a:prstClr val="black"/>
                </a:solidFill>
              </a:rPr>
              <a:pPr/>
              <a:t>28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Figure 11.5 illustrates a further issue of multiple, alternative encodings of the</a:t>
            </a:r>
          </a:p>
          <a:p>
            <a:r>
              <a:rPr lang="en-US" sz="1300" dirty="0">
                <a:latin typeface="Arial" pitchFamily="-110" charset="0"/>
              </a:rPr>
              <a:t>input data, This could occur because the data are encoded in HTML or some other</a:t>
            </a:r>
          </a:p>
          <a:p>
            <a:r>
              <a:rPr lang="en-US" sz="1300" dirty="0">
                <a:latin typeface="Arial" pitchFamily="-110" charset="0"/>
              </a:rPr>
              <a:t>structured encoding that allows multiple representations of characters. It can also</a:t>
            </a:r>
          </a:p>
          <a:p>
            <a:r>
              <a:rPr lang="en-US" sz="1300" dirty="0">
                <a:latin typeface="Arial" pitchFamily="-110" charset="0"/>
              </a:rPr>
              <a:t>occur because some character set encodings include multiple encodings of the same</a:t>
            </a:r>
          </a:p>
          <a:p>
            <a:r>
              <a:rPr lang="en-US" sz="1300" dirty="0">
                <a:latin typeface="Arial" pitchFamily="-110" charset="0"/>
              </a:rPr>
              <a:t>character. This is particularly obvious with the use of Unicode and its UTF-8 encoding.</a:t>
            </a:r>
          </a:p>
          <a:p>
            <a:r>
              <a:rPr lang="en-US" sz="1300" dirty="0">
                <a:latin typeface="Arial" pitchFamily="-110" charset="0"/>
              </a:rPr>
              <a:t>Traditionally, computer programmers assumed the use of a single, common, character</a:t>
            </a:r>
          </a:p>
          <a:p>
            <a:r>
              <a:rPr lang="en-US" sz="1300" dirty="0">
                <a:latin typeface="Arial" pitchFamily="-110" charset="0"/>
              </a:rPr>
              <a:t>set, which in many cases was ASCII. This 7-bit character set includes all the</a:t>
            </a:r>
          </a:p>
          <a:p>
            <a:r>
              <a:rPr lang="en-US" sz="1300" dirty="0">
                <a:latin typeface="Arial" pitchFamily="-110" charset="0"/>
              </a:rPr>
              <a:t>common English letters, numbers, and punctuation characters. It also includes a</a:t>
            </a:r>
          </a:p>
          <a:p>
            <a:r>
              <a:rPr lang="en-US" sz="1300" dirty="0">
                <a:latin typeface="Arial" pitchFamily="-110" charset="0"/>
              </a:rPr>
              <a:t>number of common control characters used in computer and data communications</a:t>
            </a:r>
          </a:p>
          <a:p>
            <a:r>
              <a:rPr lang="en-US" sz="1300" dirty="0">
                <a:latin typeface="Arial" pitchFamily="-110" charset="0"/>
              </a:rPr>
              <a:t>applications. However, it is unable to represent the additional accented characters</a:t>
            </a:r>
          </a:p>
          <a:p>
            <a:r>
              <a:rPr lang="en-US" sz="1300" dirty="0">
                <a:latin typeface="Arial" pitchFamily="-110" charset="0"/>
              </a:rPr>
              <a:t>used in many European languages nor the much larger number of characters used in</a:t>
            </a:r>
          </a:p>
          <a:p>
            <a:r>
              <a:rPr lang="en-US" sz="1300" dirty="0">
                <a:latin typeface="Arial" pitchFamily="-110" charset="0"/>
              </a:rPr>
              <a:t>languages such as Chinese and Japanese. There is a growing requirement to support</a:t>
            </a:r>
          </a:p>
          <a:p>
            <a:r>
              <a:rPr lang="en-US" sz="1300" dirty="0">
                <a:latin typeface="Arial" pitchFamily="-110" charset="0"/>
              </a:rPr>
              <a:t>users around the globe and to interact with them using their own languages. The</a:t>
            </a:r>
          </a:p>
          <a:p>
            <a:r>
              <a:rPr lang="en-US" sz="1300" dirty="0">
                <a:latin typeface="Arial" pitchFamily="-110" charset="0"/>
              </a:rPr>
              <a:t>Unicode character set is now widely used for this purpose. It is the native character</a:t>
            </a:r>
          </a:p>
          <a:p>
            <a:r>
              <a:rPr lang="en-US" sz="1300" dirty="0">
                <a:latin typeface="Arial" pitchFamily="-110" charset="0"/>
              </a:rPr>
              <a:t>set used in the Java language, for example. It is also the native character set used</a:t>
            </a:r>
          </a:p>
          <a:p>
            <a:r>
              <a:rPr lang="en-US" sz="1300" dirty="0">
                <a:latin typeface="Arial" pitchFamily="-110" charset="0"/>
              </a:rPr>
              <a:t>by operating systems such as Windows XP and later. Unicode uses a 16-bit value</a:t>
            </a:r>
          </a:p>
          <a:p>
            <a:r>
              <a:rPr lang="en-US" sz="1300" dirty="0">
                <a:latin typeface="Arial" pitchFamily="-110" charset="0"/>
              </a:rPr>
              <a:t>to represent each character. This provides sufficient characters to represent most</a:t>
            </a:r>
          </a:p>
          <a:p>
            <a:r>
              <a:rPr lang="en-US" sz="1300" dirty="0">
                <a:latin typeface="Arial" pitchFamily="-110" charset="0"/>
              </a:rPr>
              <a:t>of those used by the world’s languages. However, many programs, databases, and</a:t>
            </a:r>
          </a:p>
          <a:p>
            <a:r>
              <a:rPr lang="en-US" sz="1300" dirty="0">
                <a:latin typeface="Arial" pitchFamily="-110" charset="0"/>
              </a:rPr>
              <a:t>other computer and communications applications assume an 8-bit character representation,</a:t>
            </a:r>
          </a:p>
          <a:p>
            <a:r>
              <a:rPr lang="en-US" sz="1300" dirty="0">
                <a:latin typeface="Arial" pitchFamily="-110" charset="0"/>
              </a:rPr>
              <a:t>with the first 128 values corresponding to ASCII. To accommodate this,</a:t>
            </a:r>
          </a:p>
          <a:p>
            <a:r>
              <a:rPr lang="en-US" sz="1300" dirty="0">
                <a:latin typeface="Arial" pitchFamily="-110" charset="0"/>
              </a:rPr>
              <a:t>a Unicode character can be encoded as a 1- to 4-byte sequence using the UTF-8</a:t>
            </a:r>
          </a:p>
          <a:p>
            <a:r>
              <a:rPr lang="en-US" sz="1300" dirty="0">
                <a:latin typeface="Arial" pitchFamily="-110" charset="0"/>
              </a:rPr>
              <a:t>encoding. Any specific character is supposed to have a unique encoding. However,</a:t>
            </a:r>
          </a:p>
          <a:p>
            <a:r>
              <a:rPr lang="en-US" sz="1300" dirty="0">
                <a:latin typeface="Arial" pitchFamily="-110" charset="0"/>
              </a:rPr>
              <a:t>if the strict limits in the specification are ignored, common ASCII characters may</a:t>
            </a:r>
          </a:p>
          <a:p>
            <a:r>
              <a:rPr lang="en-US" sz="1300" dirty="0">
                <a:latin typeface="Arial" pitchFamily="-110" charset="0"/>
              </a:rPr>
              <a:t>have multiple encodings. For example, the forward slash character “/”, used to</a:t>
            </a:r>
          </a:p>
          <a:p>
            <a:r>
              <a:rPr lang="en-US" sz="1300" dirty="0">
                <a:latin typeface="Arial" pitchFamily="-110" charset="0"/>
              </a:rPr>
              <a:t>separate directories in a UNIX filename, has the hexadecimal value “2F” in both</a:t>
            </a:r>
          </a:p>
          <a:p>
            <a:r>
              <a:rPr lang="en-US" sz="1300" dirty="0">
                <a:latin typeface="Arial" pitchFamily="-110" charset="0"/>
              </a:rPr>
              <a:t>ASCII and UTF-8. UTF-8 also allows the redundant, longer encodings: “C0 </a:t>
            </a:r>
            <a:r>
              <a:rPr lang="en-US" sz="1300" dirty="0" err="1">
                <a:latin typeface="Arial" pitchFamily="-110" charset="0"/>
              </a:rPr>
              <a:t>AF”and</a:t>
            </a:r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“E0 80 AF”. While strictly only the shortest encoding should be used, many</a:t>
            </a:r>
          </a:p>
          <a:p>
            <a:r>
              <a:rPr lang="en-US" sz="1300" dirty="0">
                <a:latin typeface="Arial" pitchFamily="-110" charset="0"/>
              </a:rPr>
              <a:t>Unicode decoders accept any valid equivalent sequence.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Consider the consequences of multiple encodings when validating input.</a:t>
            </a:r>
          </a:p>
          <a:p>
            <a:r>
              <a:rPr lang="en-US" sz="1300" dirty="0">
                <a:latin typeface="Arial" pitchFamily="-110" charset="0"/>
              </a:rPr>
              <a:t>There is a class of attacks that attempt to supply an absolute pathname for a file to</a:t>
            </a:r>
          </a:p>
          <a:p>
            <a:r>
              <a:rPr lang="en-US" sz="1300" dirty="0">
                <a:latin typeface="Arial" pitchFamily="-110" charset="0"/>
              </a:rPr>
              <a:t>a script that expects only a simple local filename. The common check to prevent</a:t>
            </a:r>
          </a:p>
          <a:p>
            <a:r>
              <a:rPr lang="en-US" sz="1300" dirty="0">
                <a:latin typeface="Arial" pitchFamily="-110" charset="0"/>
              </a:rPr>
              <a:t>this is to ensure that the supplied filename does not start with “/” and does not</a:t>
            </a:r>
          </a:p>
          <a:p>
            <a:r>
              <a:rPr lang="en-US" sz="1300" dirty="0">
                <a:latin typeface="Arial" pitchFamily="-110" charset="0"/>
              </a:rPr>
              <a:t>contain any “../” parent directory references. If this check only assumes the correct,</a:t>
            </a:r>
          </a:p>
          <a:p>
            <a:r>
              <a:rPr lang="en-US" sz="1300" dirty="0">
                <a:latin typeface="Arial" pitchFamily="-110" charset="0"/>
              </a:rPr>
              <a:t>shortest UTF-8 encoding of slash, then an attacker using one of the longer encodings</a:t>
            </a:r>
          </a:p>
          <a:p>
            <a:r>
              <a:rPr lang="en-US" sz="1300" dirty="0">
                <a:latin typeface="Arial" pitchFamily="-110" charset="0"/>
              </a:rPr>
              <a:t>could avoid this check. This precise attack and flaw was used against a number</a:t>
            </a:r>
          </a:p>
          <a:p>
            <a:r>
              <a:rPr lang="en-US" sz="1300" dirty="0">
                <a:latin typeface="Arial" pitchFamily="-110" charset="0"/>
              </a:rPr>
              <a:t>of versions of Microsoft’s IIS Web server in the late 1990s. A related issue occurs</a:t>
            </a:r>
          </a:p>
          <a:p>
            <a:r>
              <a:rPr lang="en-US" sz="1300" dirty="0">
                <a:latin typeface="Arial" pitchFamily="-110" charset="0"/>
              </a:rPr>
              <a:t>when the application treats a number of characters as equivalent. For example, a</a:t>
            </a:r>
          </a:p>
          <a:p>
            <a:r>
              <a:rPr lang="en-US" sz="1300" dirty="0">
                <a:latin typeface="Arial" pitchFamily="-110" charset="0"/>
              </a:rPr>
              <a:t>case insensitive application that also ignores letter accents could have 30 equivalent</a:t>
            </a:r>
          </a:p>
          <a:p>
            <a:r>
              <a:rPr lang="en-US" sz="1300" dirty="0">
                <a:latin typeface="Arial" pitchFamily="-110" charset="0"/>
              </a:rPr>
              <a:t>representations of the letter A. These examples demonstrate the problems</a:t>
            </a:r>
          </a:p>
          <a:p>
            <a:r>
              <a:rPr lang="en-US" sz="1300" dirty="0">
                <a:latin typeface="Arial" pitchFamily="-110" charset="0"/>
              </a:rPr>
              <a:t>both with multiple encodings, and with checking for dangerous data values rather</a:t>
            </a:r>
          </a:p>
          <a:p>
            <a:r>
              <a:rPr lang="en-US" sz="1300" dirty="0">
                <a:latin typeface="Arial" pitchFamily="-110" charset="0"/>
              </a:rPr>
              <a:t>than accepting known safe values. In this example, a comparison against a safe</a:t>
            </a:r>
          </a:p>
          <a:p>
            <a:r>
              <a:rPr lang="en-US" sz="1300" dirty="0">
                <a:latin typeface="Arial" pitchFamily="-110" charset="0"/>
              </a:rPr>
              <a:t>specification of a filename would have rejected some names with alternate encodings</a:t>
            </a:r>
          </a:p>
          <a:p>
            <a:r>
              <a:rPr lang="en-US" sz="1300" dirty="0">
                <a:latin typeface="Arial" pitchFamily="-110" charset="0"/>
              </a:rPr>
              <a:t>that were actually acceptable. However, it would definitely have rejected the</a:t>
            </a:r>
          </a:p>
          <a:p>
            <a:r>
              <a:rPr lang="en-US" sz="1300" dirty="0">
                <a:latin typeface="Arial" pitchFamily="-110" charset="0"/>
              </a:rPr>
              <a:t>dangerous input values.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Given the possibility of multiple encodings, the input data must first be</a:t>
            </a:r>
          </a:p>
          <a:p>
            <a:r>
              <a:rPr lang="en-US" sz="1300" dirty="0">
                <a:latin typeface="Arial" pitchFamily="-110" charset="0"/>
              </a:rPr>
              <a:t>transformed into a single, standard, minimal representation. This process is called</a:t>
            </a:r>
          </a:p>
          <a:p>
            <a:r>
              <a:rPr lang="en-US" sz="1300" dirty="0">
                <a:latin typeface="Arial" pitchFamily="-110" charset="0"/>
              </a:rPr>
              <a:t>canonicalization and involves replacing alternate, equivalent encodings by one</a:t>
            </a:r>
          </a:p>
          <a:p>
            <a:r>
              <a:rPr lang="en-US" sz="1300" dirty="0">
                <a:latin typeface="Arial" pitchFamily="-110" charset="0"/>
              </a:rPr>
              <a:t>common value. Once this is done, the input data can then be compared with a</a:t>
            </a:r>
          </a:p>
          <a:p>
            <a:r>
              <a:rPr lang="en-US" sz="1300" dirty="0">
                <a:latin typeface="Arial" pitchFamily="-110" charset="0"/>
              </a:rPr>
              <a:t>single representation of acceptable input values. There may potentially be a large</a:t>
            </a:r>
          </a:p>
          <a:p>
            <a:r>
              <a:rPr lang="en-US" sz="1300" dirty="0">
                <a:latin typeface="Arial" pitchFamily="-110" charset="0"/>
              </a:rPr>
              <a:t>number of input and output fields that require checking. [SIMP11] and others</a:t>
            </a:r>
          </a:p>
          <a:p>
            <a:r>
              <a:rPr lang="en-US" sz="1300" dirty="0">
                <a:latin typeface="Arial" pitchFamily="-110" charset="0"/>
              </a:rPr>
              <a:t>recommend the use of anti-XSS libraries, or web UI frameworks with integrated</a:t>
            </a:r>
          </a:p>
          <a:p>
            <a:r>
              <a:rPr lang="en-US" sz="1300" dirty="0">
                <a:latin typeface="Arial" pitchFamily="-110" charset="0"/>
              </a:rPr>
              <a:t>XSS protection, that automate much of the checking process, rather than writing</a:t>
            </a:r>
          </a:p>
          <a:p>
            <a:r>
              <a:rPr lang="en-US" sz="1300" dirty="0">
                <a:latin typeface="Arial" pitchFamily="-110" charset="0"/>
              </a:rPr>
              <a:t>explicit checks for each field.</a:t>
            </a:r>
          </a:p>
          <a:p>
            <a:endParaRPr lang="en-US" sz="1300" dirty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2F3A3-06A8-7949-9295-FC80A6E4392B}" type="slidenum">
              <a:rPr lang="en-AU">
                <a:solidFill>
                  <a:prstClr val="black"/>
                </a:solidFill>
              </a:rPr>
              <a:pPr/>
              <a:t>29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There is an additional concern when the input data represents a numeric</a:t>
            </a:r>
          </a:p>
          <a:p>
            <a:r>
              <a:rPr lang="en-US" sz="1300" dirty="0">
                <a:latin typeface="Arial" pitchFamily="-110" charset="0"/>
              </a:rPr>
              <a:t>value. Such values are represented on a computer by a fixed size value. Integers are</a:t>
            </a:r>
          </a:p>
          <a:p>
            <a:r>
              <a:rPr lang="en-US" sz="1300" dirty="0">
                <a:latin typeface="Arial" pitchFamily="-110" charset="0"/>
              </a:rPr>
              <a:t>commonly 8, 16, 32, and now 64 bits in size. Floating-point numbers may be 32, 64,</a:t>
            </a:r>
          </a:p>
          <a:p>
            <a:r>
              <a:rPr lang="en-US" sz="1300" dirty="0">
                <a:latin typeface="Arial" pitchFamily="-110" charset="0"/>
              </a:rPr>
              <a:t>96, or other numbers of bits, depending on the computer processor used. These values</a:t>
            </a:r>
          </a:p>
          <a:p>
            <a:r>
              <a:rPr lang="en-US" sz="1300" dirty="0">
                <a:latin typeface="Arial" pitchFamily="-110" charset="0"/>
              </a:rPr>
              <a:t>may also be signed or unsigned. When the input data are interpreted, the various</a:t>
            </a:r>
          </a:p>
          <a:p>
            <a:r>
              <a:rPr lang="en-US" sz="1300" dirty="0">
                <a:latin typeface="Arial" pitchFamily="-110" charset="0"/>
              </a:rPr>
              <a:t>representations of numeric values, including optional sign, leading zeroes, decimal</a:t>
            </a:r>
          </a:p>
          <a:p>
            <a:r>
              <a:rPr lang="en-US" sz="1300" dirty="0">
                <a:latin typeface="Arial" pitchFamily="-110" charset="0"/>
              </a:rPr>
              <a:t>values, and power values, must be handled appropriately. The subsequent use of</a:t>
            </a:r>
          </a:p>
          <a:p>
            <a:r>
              <a:rPr lang="en-US" sz="1300" dirty="0">
                <a:latin typeface="Arial" pitchFamily="-110" charset="0"/>
              </a:rPr>
              <a:t>numeric values must also be monitored. Problems particularly occur when a value</a:t>
            </a:r>
          </a:p>
          <a:p>
            <a:r>
              <a:rPr lang="en-US" sz="1300" dirty="0">
                <a:latin typeface="Arial" pitchFamily="-110" charset="0"/>
              </a:rPr>
              <a:t>of one size or form is cast to another. For example, a buffer size may be read as an</a:t>
            </a:r>
          </a:p>
          <a:p>
            <a:r>
              <a:rPr lang="en-US" sz="1300" dirty="0">
                <a:latin typeface="Arial" pitchFamily="-110" charset="0"/>
              </a:rPr>
              <a:t>unsigned integer. It may later be compared with the acceptable maximum buffer size.</a:t>
            </a:r>
          </a:p>
          <a:p>
            <a:r>
              <a:rPr lang="en-US" sz="1300" dirty="0">
                <a:latin typeface="Arial" pitchFamily="-110" charset="0"/>
              </a:rPr>
              <a:t>Depending on the language used, the size value that was input as unsigned may subsequently</a:t>
            </a:r>
          </a:p>
          <a:p>
            <a:r>
              <a:rPr lang="en-US" sz="1300" dirty="0">
                <a:latin typeface="Arial" pitchFamily="-110" charset="0"/>
              </a:rPr>
              <a:t>be treated as a signed value in some comparison. This leads to a vulnerability</a:t>
            </a:r>
          </a:p>
          <a:p>
            <a:r>
              <a:rPr lang="en-US" sz="1300" dirty="0">
                <a:latin typeface="Arial" pitchFamily="-110" charset="0"/>
              </a:rPr>
              <a:t>because negative values have the top bit set. This is the same bit pattern used by</a:t>
            </a:r>
          </a:p>
          <a:p>
            <a:r>
              <a:rPr lang="en-US" sz="1300" dirty="0">
                <a:latin typeface="Arial" pitchFamily="-110" charset="0"/>
              </a:rPr>
              <a:t>large positive values in unsigned integers. So the attacker could specify a very large</a:t>
            </a:r>
          </a:p>
          <a:p>
            <a:r>
              <a:rPr lang="en-US" sz="1300" dirty="0">
                <a:latin typeface="Arial" pitchFamily="-110" charset="0"/>
              </a:rPr>
              <a:t>actual input data length, which is treated as a negative number when compared with</a:t>
            </a:r>
          </a:p>
          <a:p>
            <a:r>
              <a:rPr lang="en-US" sz="1300" dirty="0">
                <a:latin typeface="Arial" pitchFamily="-110" charset="0"/>
              </a:rPr>
              <a:t>the maximum buffer size. Being a negative number, it clearly satisfies a comparison</a:t>
            </a:r>
          </a:p>
          <a:p>
            <a:r>
              <a:rPr lang="en-US" sz="1300" dirty="0">
                <a:latin typeface="Arial" pitchFamily="-110" charset="0"/>
              </a:rPr>
              <a:t>with a smaller, positive buffer size. However, when used, the actual data are much</a:t>
            </a:r>
          </a:p>
          <a:p>
            <a:r>
              <a:rPr lang="en-US" sz="1300" dirty="0">
                <a:latin typeface="Arial" pitchFamily="-110" charset="0"/>
              </a:rPr>
              <a:t>larger than the buffer allows, and an overflow occurs as a consequence of incorrect</a:t>
            </a:r>
          </a:p>
          <a:p>
            <a:r>
              <a:rPr lang="en-US" sz="1300" dirty="0">
                <a:latin typeface="Arial" pitchFamily="-110" charset="0"/>
              </a:rPr>
              <a:t>handling of the input size data. Once again, care is needed to check assumptions</a:t>
            </a:r>
          </a:p>
          <a:p>
            <a:r>
              <a:rPr lang="en-US" sz="1300" dirty="0">
                <a:latin typeface="Arial" pitchFamily="-110" charset="0"/>
              </a:rPr>
              <a:t>about data values and to ensure that all use is consistent with these assumptions.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42E9B-2AEF-A843-A3C4-7CE345426EEE}" type="slidenum">
              <a:rPr lang="en-AU">
                <a:solidFill>
                  <a:prstClr val="black"/>
                </a:solidFill>
              </a:rPr>
              <a:pPr/>
              <a:t>30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Clearly, there is a problem anticipating and testing for all potential types of nonstandard</a:t>
            </a:r>
          </a:p>
          <a:p>
            <a:r>
              <a:rPr lang="en-US" sz="1300" dirty="0">
                <a:latin typeface="Arial" pitchFamily="-110" charset="0"/>
              </a:rPr>
              <a:t>inputs that might be exploited by an attacker to subvert a program.</a:t>
            </a:r>
          </a:p>
          <a:p>
            <a:r>
              <a:rPr lang="en-US" sz="1300" dirty="0">
                <a:latin typeface="Arial" pitchFamily="-110" charset="0"/>
              </a:rPr>
              <a:t>A powerful, alternative approach called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was developed by Professor Barton</a:t>
            </a:r>
          </a:p>
          <a:p>
            <a:r>
              <a:rPr lang="en-US" sz="1300" dirty="0">
                <a:latin typeface="Arial" pitchFamily="-110" charset="0"/>
              </a:rPr>
              <a:t>Miller at the University of Wisconsin Madison in 1989. This is a software testing</a:t>
            </a:r>
          </a:p>
          <a:p>
            <a:r>
              <a:rPr lang="en-US" sz="1300" dirty="0">
                <a:latin typeface="Arial" pitchFamily="-110" charset="0"/>
              </a:rPr>
              <a:t>technique that uses randomly generated data as inputs to a program. The range of</a:t>
            </a:r>
          </a:p>
          <a:p>
            <a:r>
              <a:rPr lang="en-US" sz="1300" dirty="0">
                <a:latin typeface="Arial" pitchFamily="-110" charset="0"/>
              </a:rPr>
              <a:t>inputs that may be explored is very large. They include direct textual or graphic</a:t>
            </a:r>
          </a:p>
          <a:p>
            <a:r>
              <a:rPr lang="en-US" sz="1300" dirty="0">
                <a:latin typeface="Arial" pitchFamily="-110" charset="0"/>
              </a:rPr>
              <a:t>input to a program, random network requests directed at a Web or other distributed</a:t>
            </a:r>
          </a:p>
          <a:p>
            <a:r>
              <a:rPr lang="en-US" sz="1300" dirty="0">
                <a:latin typeface="Arial" pitchFamily="-110" charset="0"/>
              </a:rPr>
              <a:t>service, or random parameters values passed to standard library or system functions.</a:t>
            </a:r>
          </a:p>
          <a:p>
            <a:r>
              <a:rPr lang="en-US" sz="1300" dirty="0">
                <a:latin typeface="Arial" pitchFamily="-110" charset="0"/>
              </a:rPr>
              <a:t>The intent is to determine whether the program or function correctly handles</a:t>
            </a:r>
          </a:p>
          <a:p>
            <a:r>
              <a:rPr lang="en-US" sz="1300" dirty="0">
                <a:latin typeface="Arial" pitchFamily="-110" charset="0"/>
              </a:rPr>
              <a:t>all such abnormal inputs or whether it crashes or otherwise fails to respond appropriately.</a:t>
            </a:r>
          </a:p>
          <a:p>
            <a:r>
              <a:rPr lang="en-US" sz="1300" dirty="0">
                <a:latin typeface="Arial" pitchFamily="-110" charset="0"/>
              </a:rPr>
              <a:t>In the latter cases the program or function clearly has a bug that needs to</a:t>
            </a:r>
          </a:p>
          <a:p>
            <a:r>
              <a:rPr lang="en-US" sz="1300" dirty="0">
                <a:latin typeface="Arial" pitchFamily="-110" charset="0"/>
              </a:rPr>
              <a:t>be corrected. The major advantage of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is its simplicity and its freedom from</a:t>
            </a:r>
          </a:p>
          <a:p>
            <a:r>
              <a:rPr lang="en-US" sz="1300" dirty="0">
                <a:latin typeface="Arial" pitchFamily="-110" charset="0"/>
              </a:rPr>
              <a:t>assumptions about the expected input to any program, service, or function. The cost</a:t>
            </a:r>
          </a:p>
          <a:p>
            <a:r>
              <a:rPr lang="en-US" sz="1300" dirty="0">
                <a:latin typeface="Arial" pitchFamily="-110" charset="0"/>
              </a:rPr>
              <a:t>of generating large numbers of tests is very low. Further, such testing assists in identifying</a:t>
            </a:r>
          </a:p>
          <a:p>
            <a:r>
              <a:rPr lang="en-US" sz="1300" dirty="0">
                <a:latin typeface="Arial" pitchFamily="-110" charset="0"/>
              </a:rPr>
              <a:t>reliability as well as security deficiencies in programs.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While the input can be completely randomly generated, it may also be randomly</a:t>
            </a:r>
          </a:p>
          <a:p>
            <a:r>
              <a:rPr lang="en-US" sz="1300" dirty="0">
                <a:latin typeface="Arial" pitchFamily="-110" charset="0"/>
              </a:rPr>
              <a:t>generated according to some template. Such templates are designed to examine</a:t>
            </a:r>
          </a:p>
          <a:p>
            <a:r>
              <a:rPr lang="en-US" sz="1300" dirty="0">
                <a:latin typeface="Arial" pitchFamily="-110" charset="0"/>
              </a:rPr>
              <a:t>likely scenarios for bugs. This might include excessively long inputs or textual</a:t>
            </a:r>
          </a:p>
          <a:p>
            <a:r>
              <a:rPr lang="en-US" sz="1300" dirty="0">
                <a:latin typeface="Arial" pitchFamily="-110" charset="0"/>
              </a:rPr>
              <a:t>inputs that contain no spaces or other word boundaries, for example. When used</a:t>
            </a:r>
          </a:p>
          <a:p>
            <a:r>
              <a:rPr lang="en-US" sz="1300" dirty="0">
                <a:latin typeface="Arial" pitchFamily="-110" charset="0"/>
              </a:rPr>
              <a:t>with network protocols, a template might specifically target critical aspects of the</a:t>
            </a:r>
          </a:p>
          <a:p>
            <a:r>
              <a:rPr lang="en-US" sz="1300" dirty="0">
                <a:latin typeface="Arial" pitchFamily="-110" charset="0"/>
              </a:rPr>
              <a:t>protocol. The intent of using such templates is to increase the likelihood of locating</a:t>
            </a:r>
          </a:p>
          <a:p>
            <a:r>
              <a:rPr lang="en-US" sz="1300" dirty="0">
                <a:latin typeface="Arial" pitchFamily="-110" charset="0"/>
              </a:rPr>
              <a:t>bugs. The disadvantage is that the templates incorporate assumptions about the</a:t>
            </a:r>
          </a:p>
          <a:p>
            <a:r>
              <a:rPr lang="en-US" sz="1300" dirty="0">
                <a:latin typeface="Arial" pitchFamily="-110" charset="0"/>
              </a:rPr>
              <a:t>input. Hence bugs triggered by other forms of input would be missed. This suggests</a:t>
            </a:r>
          </a:p>
          <a:p>
            <a:r>
              <a:rPr lang="en-US" sz="1300" dirty="0">
                <a:latin typeface="Arial" pitchFamily="-110" charset="0"/>
              </a:rPr>
              <a:t>that a combination of these approaches is needed for a reasonably comprehensive</a:t>
            </a:r>
          </a:p>
          <a:p>
            <a:r>
              <a:rPr lang="en-US" sz="1300" dirty="0">
                <a:latin typeface="Arial" pitchFamily="-110" charset="0"/>
              </a:rPr>
              <a:t>coverage of the inputs.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Professor Miller’s team has applied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tests to a number of common</a:t>
            </a:r>
          </a:p>
          <a:p>
            <a:r>
              <a:rPr lang="en-US" sz="1300" dirty="0">
                <a:latin typeface="Arial" pitchFamily="-110" charset="0"/>
              </a:rPr>
              <a:t>operating systems and applications. These include common command-line and GUI</a:t>
            </a:r>
          </a:p>
          <a:p>
            <a:r>
              <a:rPr lang="en-US" sz="1300" dirty="0">
                <a:latin typeface="Arial" pitchFamily="-110" charset="0"/>
              </a:rPr>
              <a:t>applications running on Linux, Windows NT, and, most recently, Mac OS X. The</a:t>
            </a:r>
          </a:p>
          <a:p>
            <a:r>
              <a:rPr lang="en-US" sz="1300" dirty="0">
                <a:latin typeface="Arial" pitchFamily="-110" charset="0"/>
              </a:rPr>
              <a:t>results of the latest tests are summarized in [MILL07], which identifies a number of</a:t>
            </a:r>
          </a:p>
          <a:p>
            <a:r>
              <a:rPr lang="en-US" sz="1300" dirty="0">
                <a:latin typeface="Arial" pitchFamily="-110" charset="0"/>
              </a:rPr>
              <a:t>programs with bugs in these various systems. Other organizations have used these</a:t>
            </a:r>
          </a:p>
          <a:p>
            <a:r>
              <a:rPr lang="en-US" sz="1300" dirty="0">
                <a:latin typeface="Arial" pitchFamily="-110" charset="0"/>
              </a:rPr>
              <a:t>tests on a variety of systems and software.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While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is a conceptually very simple testing method, it does have its</a:t>
            </a:r>
          </a:p>
          <a:p>
            <a:r>
              <a:rPr lang="en-US" sz="1300" dirty="0">
                <a:latin typeface="Arial" pitchFamily="-110" charset="0"/>
              </a:rPr>
              <a:t>limitations. In general,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only identifies simple types of faults with handling of</a:t>
            </a:r>
          </a:p>
          <a:p>
            <a:r>
              <a:rPr lang="en-US" sz="1300" dirty="0">
                <a:latin typeface="Arial" pitchFamily="-110" charset="0"/>
              </a:rPr>
              <a:t>input. If a bug exists that is only triggered by a small number of very specific input</a:t>
            </a:r>
          </a:p>
          <a:p>
            <a:r>
              <a:rPr lang="en-US" sz="1300" dirty="0">
                <a:latin typeface="Arial" pitchFamily="-110" charset="0"/>
              </a:rPr>
              <a:t>values,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is unlikely to locate it. However, the types of bugs it does locate are</a:t>
            </a:r>
          </a:p>
          <a:p>
            <a:r>
              <a:rPr lang="en-US" sz="1300" dirty="0">
                <a:latin typeface="Arial" pitchFamily="-110" charset="0"/>
              </a:rPr>
              <a:t>very often serious and potentially exploitable. Hence it ought to be deployed as a</a:t>
            </a:r>
          </a:p>
          <a:p>
            <a:r>
              <a:rPr lang="en-US" sz="1300" dirty="0">
                <a:latin typeface="Arial" pitchFamily="-110" charset="0"/>
              </a:rPr>
              <a:t>component of any reasonably comprehensive testing strategy.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 number of tools to perform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tests are now available and are used</a:t>
            </a:r>
          </a:p>
          <a:p>
            <a:r>
              <a:rPr lang="en-US" sz="1300" dirty="0">
                <a:latin typeface="Arial" pitchFamily="-110" charset="0"/>
              </a:rPr>
              <a:t>by organizations and individuals to evaluate security of programs and applications.</a:t>
            </a:r>
          </a:p>
          <a:p>
            <a:r>
              <a:rPr lang="en-US" sz="1300" dirty="0">
                <a:latin typeface="Arial" pitchFamily="-110" charset="0"/>
              </a:rPr>
              <a:t>They include the ability to fuzz command-line arguments, environment variables,</a:t>
            </a:r>
          </a:p>
          <a:p>
            <a:r>
              <a:rPr lang="en-US" sz="1300" dirty="0">
                <a:latin typeface="Arial" pitchFamily="-110" charset="0"/>
              </a:rPr>
              <a:t>Web applications, file formats, network protocols, and various forms of </a:t>
            </a:r>
            <a:r>
              <a:rPr lang="en-US" sz="1300" dirty="0" err="1">
                <a:latin typeface="Arial" pitchFamily="-110" charset="0"/>
              </a:rPr>
              <a:t>interprocess</a:t>
            </a:r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communications. A number of suitable black box test tools, include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tests,</a:t>
            </a:r>
          </a:p>
          <a:p>
            <a:r>
              <a:rPr lang="en-US" sz="1300" dirty="0">
                <a:latin typeface="Arial" pitchFamily="-110" charset="0"/>
              </a:rPr>
              <a:t>are described in [MIRA05]. Such tools are being used by organizations to improve</a:t>
            </a:r>
          </a:p>
          <a:p>
            <a:r>
              <a:rPr lang="en-US" sz="1300" dirty="0">
                <a:latin typeface="Arial" pitchFamily="-110" charset="0"/>
              </a:rPr>
              <a:t>the security of their software. </a:t>
            </a:r>
            <a:r>
              <a:rPr lang="en-US" sz="1300" dirty="0" err="1">
                <a:latin typeface="Arial" pitchFamily="-110" charset="0"/>
              </a:rPr>
              <a:t>Fuzzing</a:t>
            </a:r>
            <a:r>
              <a:rPr lang="en-US" sz="1300" dirty="0">
                <a:latin typeface="Arial" pitchFamily="-110" charset="0"/>
              </a:rPr>
              <a:t> is also used by attackers to identify potentially</a:t>
            </a:r>
          </a:p>
          <a:p>
            <a:r>
              <a:rPr lang="en-US" sz="1300" dirty="0">
                <a:latin typeface="Arial" pitchFamily="-110" charset="0"/>
              </a:rPr>
              <a:t>useful bugs in commonly deployed software. Hence it is becoming increasingly</a:t>
            </a:r>
          </a:p>
          <a:p>
            <a:r>
              <a:rPr lang="en-US" sz="1300" dirty="0">
                <a:latin typeface="Arial" pitchFamily="-110" charset="0"/>
              </a:rPr>
              <a:t>important for developer and maintainers to also use this technique to locate and</a:t>
            </a:r>
          </a:p>
          <a:p>
            <a:r>
              <a:rPr lang="en-US" sz="1300" dirty="0">
                <a:latin typeface="Arial" pitchFamily="-110" charset="0"/>
              </a:rPr>
              <a:t>correct such bugs before they are found and exploited by attackers.</a:t>
            </a:r>
          </a:p>
          <a:p>
            <a:endParaRPr lang="en-US" b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F3D49-F76A-414E-9B47-DBE3105955B2}" type="slidenum">
              <a:rPr lang="en-AU">
                <a:solidFill>
                  <a:prstClr val="black"/>
                </a:solidFill>
              </a:rPr>
              <a:pPr/>
              <a:t>31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second component of our model of computer programs is the processing of</a:t>
            </a:r>
          </a:p>
          <a:p>
            <a:r>
              <a:rPr lang="en-US" sz="1300" dirty="0">
                <a:latin typeface="Arial" pitchFamily="-110" charset="0"/>
              </a:rPr>
              <a:t>the input data according to some algorithm. For procedural languages like C and</a:t>
            </a:r>
          </a:p>
          <a:p>
            <a:r>
              <a:rPr lang="en-US" sz="1300" dirty="0">
                <a:latin typeface="Arial" pitchFamily="-110" charset="0"/>
              </a:rPr>
              <a:t>its descendents, this algorithm specifies the series of steps taken to manipulate the</a:t>
            </a:r>
          </a:p>
          <a:p>
            <a:r>
              <a:rPr lang="en-US" sz="1300" dirty="0">
                <a:latin typeface="Arial" pitchFamily="-110" charset="0"/>
              </a:rPr>
              <a:t>input to solve the required problem. High-level languages are typically compiled</a:t>
            </a:r>
          </a:p>
          <a:p>
            <a:r>
              <a:rPr lang="en-US" sz="1300" dirty="0">
                <a:latin typeface="Arial" pitchFamily="-110" charset="0"/>
              </a:rPr>
              <a:t>and linked into machine code, which is then directly executed by the target processor.</a:t>
            </a:r>
          </a:p>
          <a:p>
            <a:r>
              <a:rPr lang="en-US" sz="1300" dirty="0">
                <a:latin typeface="Arial" pitchFamily="-110" charset="0"/>
              </a:rPr>
              <a:t>In Section 10.1 we discuss the typical process structure used by executing</a:t>
            </a:r>
          </a:p>
          <a:p>
            <a:r>
              <a:rPr lang="en-US" sz="1300" dirty="0">
                <a:latin typeface="Arial" pitchFamily="-110" charset="0"/>
              </a:rPr>
              <a:t>programs. Alternatively, a high-level language such as Java may be compiled into</a:t>
            </a:r>
          </a:p>
          <a:p>
            <a:r>
              <a:rPr lang="en-US" sz="1300" dirty="0">
                <a:latin typeface="Arial" pitchFamily="-110" charset="0"/>
              </a:rPr>
              <a:t>an intermediate language that is then interpreted by a suitable program on the</a:t>
            </a:r>
          </a:p>
          <a:p>
            <a:r>
              <a:rPr lang="en-US" sz="1300" dirty="0">
                <a:latin typeface="Arial" pitchFamily="-110" charset="0"/>
              </a:rPr>
              <a:t>target system. The same may be done for programs written using an interpreted</a:t>
            </a:r>
          </a:p>
          <a:p>
            <a:r>
              <a:rPr lang="en-US" sz="1300" dirty="0">
                <a:latin typeface="Arial" pitchFamily="-110" charset="0"/>
              </a:rPr>
              <a:t>scripting language. In all cases the execution of a program involves the execution of</a:t>
            </a:r>
          </a:p>
          <a:p>
            <a:r>
              <a:rPr lang="en-US" sz="1300" dirty="0">
                <a:latin typeface="Arial" pitchFamily="-110" charset="0"/>
              </a:rPr>
              <a:t>machine language instructions by a processor to implement the desired algorithm.</a:t>
            </a:r>
          </a:p>
          <a:p>
            <a:r>
              <a:rPr lang="en-US" sz="1300" dirty="0">
                <a:latin typeface="Arial" pitchFamily="-110" charset="0"/>
              </a:rPr>
              <a:t>These instructions will manipulate data stored in various regions of memory and in</a:t>
            </a:r>
          </a:p>
          <a:p>
            <a:r>
              <a:rPr lang="en-US" sz="1300" dirty="0">
                <a:latin typeface="Arial" pitchFamily="-110" charset="0"/>
              </a:rPr>
              <a:t>the processor’s registers.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From a software security perspective, the key issues are whether the implemented</a:t>
            </a:r>
          </a:p>
          <a:p>
            <a:r>
              <a:rPr lang="en-US" sz="1300" dirty="0">
                <a:latin typeface="Arial" pitchFamily="-110" charset="0"/>
              </a:rPr>
              <a:t>algorithm correctly solves the specified problem, whether the machine</a:t>
            </a:r>
          </a:p>
          <a:p>
            <a:r>
              <a:rPr lang="en-US" sz="1300" dirty="0">
                <a:latin typeface="Arial" pitchFamily="-110" charset="0"/>
              </a:rPr>
              <a:t>instructions executed correctly represent the high-level algorithm specification, and</a:t>
            </a:r>
          </a:p>
          <a:p>
            <a:r>
              <a:rPr lang="en-US" sz="1300" dirty="0">
                <a:latin typeface="Arial" pitchFamily="-110" charset="0"/>
              </a:rPr>
              <a:t>whether the manipulation of data values in variables, as stored in machine registers</a:t>
            </a:r>
          </a:p>
          <a:p>
            <a:r>
              <a:rPr lang="en-US" sz="1300" dirty="0">
                <a:latin typeface="Arial" pitchFamily="-110" charset="0"/>
              </a:rPr>
              <a:t>or memory, is valid and meaningful.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E184-98BE-BD43-997E-5DE689EFB8AC}" type="slidenum">
              <a:rPr lang="en-AU">
                <a:solidFill>
                  <a:prstClr val="black"/>
                </a:solidFill>
              </a:rPr>
              <a:pPr/>
              <a:t>32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first issue is primarily one of good program development technique. The</a:t>
            </a:r>
          </a:p>
          <a:p>
            <a:r>
              <a:rPr lang="en-US" sz="1300" dirty="0">
                <a:latin typeface="Arial" pitchFamily="-110" charset="0"/>
              </a:rPr>
              <a:t>algorithm may not correctly implement all cases or variants of the problem. This</a:t>
            </a:r>
          </a:p>
          <a:p>
            <a:r>
              <a:rPr lang="en-US" sz="1300" dirty="0">
                <a:latin typeface="Arial" pitchFamily="-110" charset="0"/>
              </a:rPr>
              <a:t>might allow some seemingly legitimate program input to trigger program behavior</a:t>
            </a:r>
          </a:p>
          <a:p>
            <a:r>
              <a:rPr lang="en-US" sz="1300" dirty="0">
                <a:latin typeface="Arial" pitchFamily="-110" charset="0"/>
              </a:rPr>
              <a:t>that was not intended, providing an attacker with additional capabilities. While this</a:t>
            </a:r>
          </a:p>
          <a:p>
            <a:r>
              <a:rPr lang="en-US" sz="1300" dirty="0">
                <a:latin typeface="Arial" pitchFamily="-110" charset="0"/>
              </a:rPr>
              <a:t>may be an issue of inappropriate interpretation or handling of program input, as</a:t>
            </a:r>
          </a:p>
          <a:p>
            <a:r>
              <a:rPr lang="en-US" sz="1300" dirty="0">
                <a:latin typeface="Arial" pitchFamily="-110" charset="0"/>
              </a:rPr>
              <a:t>we discuss in Section 11.2 , it may also be inappropriate handling of what should be</a:t>
            </a:r>
          </a:p>
          <a:p>
            <a:r>
              <a:rPr lang="en-US" sz="1300" dirty="0">
                <a:latin typeface="Arial" pitchFamily="-110" charset="0"/>
              </a:rPr>
              <a:t>valid input. The consequence of such a deficiency in the design or implementation</a:t>
            </a:r>
          </a:p>
          <a:p>
            <a:r>
              <a:rPr lang="en-US" sz="1300" dirty="0">
                <a:latin typeface="Arial" pitchFamily="-110" charset="0"/>
              </a:rPr>
              <a:t>of the algorithm is a bug in the resulting program that could be exploited.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 good example of this was the bug in some early releases of the Netscape Web</a:t>
            </a:r>
          </a:p>
          <a:p>
            <a:r>
              <a:rPr lang="en-US" sz="1300" dirty="0">
                <a:latin typeface="Arial" pitchFamily="-110" charset="0"/>
              </a:rPr>
              <a:t>browser. Their implementation of the random number generator used to generate</a:t>
            </a:r>
          </a:p>
          <a:p>
            <a:r>
              <a:rPr lang="en-US" sz="1300" dirty="0">
                <a:latin typeface="Arial" pitchFamily="-110" charset="0"/>
              </a:rPr>
              <a:t>session keys for secure Web connections was inadequate [GOWA01]. The assumption</a:t>
            </a:r>
          </a:p>
          <a:p>
            <a:r>
              <a:rPr lang="en-US" sz="1300" dirty="0">
                <a:latin typeface="Arial" pitchFamily="-110" charset="0"/>
              </a:rPr>
              <a:t>was that these numbers should be unguessable, short of trying all alternatives.</a:t>
            </a:r>
          </a:p>
          <a:p>
            <a:r>
              <a:rPr lang="en-US" sz="1300" dirty="0">
                <a:latin typeface="Arial" pitchFamily="-110" charset="0"/>
              </a:rPr>
              <a:t>However, due to a poor choice of the information used to seed this algorithm, the</a:t>
            </a:r>
          </a:p>
          <a:p>
            <a:r>
              <a:rPr lang="en-US" sz="1300" dirty="0">
                <a:latin typeface="Arial" pitchFamily="-110" charset="0"/>
              </a:rPr>
              <a:t>resulting numbers were relatively easy to predict. As a consequence, it was possible</a:t>
            </a:r>
          </a:p>
          <a:p>
            <a:r>
              <a:rPr lang="en-US" sz="1300" dirty="0">
                <a:latin typeface="Arial" pitchFamily="-110" charset="0"/>
              </a:rPr>
              <a:t>for an attacker to guess the key used and then decrypt the data exchanged over a</a:t>
            </a:r>
          </a:p>
          <a:p>
            <a:r>
              <a:rPr lang="en-US" sz="1300" dirty="0">
                <a:latin typeface="Arial" pitchFamily="-110" charset="0"/>
              </a:rPr>
              <a:t>secure Web session. This flaw was fixed by reimplementing the random number</a:t>
            </a:r>
          </a:p>
          <a:p>
            <a:r>
              <a:rPr lang="en-US" sz="1300" dirty="0">
                <a:latin typeface="Arial" pitchFamily="-110" charset="0"/>
              </a:rPr>
              <a:t>generator to ensure that it was seeded with sufficient unpredictable information</a:t>
            </a:r>
          </a:p>
          <a:p>
            <a:r>
              <a:rPr lang="en-US" sz="1300" dirty="0">
                <a:latin typeface="Arial" pitchFamily="-110" charset="0"/>
              </a:rPr>
              <a:t>that it was not possible for an attacker to guess its output.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Another well-known example is the TCP session spoof or hijack attack. This</a:t>
            </a:r>
          </a:p>
          <a:p>
            <a:r>
              <a:rPr lang="en-US" sz="1300" dirty="0">
                <a:latin typeface="Arial" pitchFamily="-110" charset="0"/>
              </a:rPr>
              <a:t>extends the concept we discussed in Section 7.1 of sending source spoofed packets</a:t>
            </a:r>
          </a:p>
          <a:p>
            <a:r>
              <a:rPr lang="en-US" sz="1300" dirty="0">
                <a:latin typeface="Arial" pitchFamily="-110" charset="0"/>
              </a:rPr>
              <a:t>to a TCP server. In this attack, the goal is not to leave the server with half-open</a:t>
            </a:r>
          </a:p>
          <a:p>
            <a:r>
              <a:rPr lang="en-US" sz="1300" dirty="0">
                <a:latin typeface="Arial" pitchFamily="-110" charset="0"/>
              </a:rPr>
              <a:t>connections, but rather to fool it into accepting packets using a spoofed source</a:t>
            </a:r>
          </a:p>
          <a:p>
            <a:r>
              <a:rPr lang="en-US" sz="1300" dirty="0">
                <a:latin typeface="Arial" pitchFamily="-110" charset="0"/>
              </a:rPr>
              <a:t>address that belongs to a trusted host but actually originates on the attacker’s system.</a:t>
            </a:r>
          </a:p>
          <a:p>
            <a:r>
              <a:rPr lang="en-US" sz="1300" dirty="0">
                <a:latin typeface="Arial" pitchFamily="-110" charset="0"/>
              </a:rPr>
              <a:t>If the attack succeeded, the server could be convinced to run commands or</a:t>
            </a:r>
          </a:p>
          <a:p>
            <a:r>
              <a:rPr lang="en-US" sz="1300" dirty="0">
                <a:latin typeface="Arial" pitchFamily="-110" charset="0"/>
              </a:rPr>
              <a:t>provide access to data allowed for a trusted peer, but not generally. To understand</a:t>
            </a:r>
          </a:p>
          <a:p>
            <a:r>
              <a:rPr lang="en-US" sz="1300" dirty="0">
                <a:latin typeface="Arial" pitchFamily="-110" charset="0"/>
              </a:rPr>
              <a:t>the requirements for this attack, consider the TCP three-way connection handshake</a:t>
            </a:r>
          </a:p>
          <a:p>
            <a:r>
              <a:rPr lang="en-US" sz="1300" dirty="0">
                <a:latin typeface="Arial" pitchFamily="-110" charset="0"/>
              </a:rPr>
              <a:t>illustrated in Figure 7.2 . Recall that because a spoofed source address is used,</a:t>
            </a:r>
          </a:p>
          <a:p>
            <a:r>
              <a:rPr lang="en-US" sz="1300" dirty="0">
                <a:latin typeface="Arial" pitchFamily="-110" charset="0"/>
              </a:rPr>
              <a:t>the response from the server will not be seen by the attacker, who will not therefore</a:t>
            </a:r>
          </a:p>
          <a:p>
            <a:r>
              <a:rPr lang="en-US" sz="1300" dirty="0">
                <a:latin typeface="Arial" pitchFamily="-110" charset="0"/>
              </a:rPr>
              <a:t>know the initial sequence number provided by the server. However, if the attacker</a:t>
            </a:r>
          </a:p>
          <a:p>
            <a:r>
              <a:rPr lang="en-US" sz="1300" dirty="0">
                <a:latin typeface="Arial" pitchFamily="-110" charset="0"/>
              </a:rPr>
              <a:t>can correctly guess this number, a suitable ACK packet can be constructed and sent</a:t>
            </a:r>
          </a:p>
          <a:p>
            <a:r>
              <a:rPr lang="en-US" sz="1300" dirty="0">
                <a:latin typeface="Arial" pitchFamily="-110" charset="0"/>
              </a:rPr>
              <a:t>to the server, which then assumes that the connection is established. Any subsequent</a:t>
            </a:r>
          </a:p>
          <a:p>
            <a:r>
              <a:rPr lang="en-US" sz="1300" dirty="0">
                <a:latin typeface="Arial" pitchFamily="-110" charset="0"/>
              </a:rPr>
              <a:t>data packet is treated by the server as coming from the trusted source, with</a:t>
            </a:r>
          </a:p>
          <a:p>
            <a:r>
              <a:rPr lang="en-US" sz="1300" dirty="0">
                <a:latin typeface="Arial" pitchFamily="-110" charset="0"/>
              </a:rPr>
              <a:t>the rights assigned to it. The hijack variant of this attack waits until some authorized</a:t>
            </a:r>
          </a:p>
          <a:p>
            <a:r>
              <a:rPr lang="en-US" sz="1300" dirty="0">
                <a:latin typeface="Arial" pitchFamily="-110" charset="0"/>
              </a:rPr>
              <a:t>external user connects and logs in to the server. Then the attacker attempts</a:t>
            </a:r>
          </a:p>
          <a:p>
            <a:r>
              <a:rPr lang="en-US" sz="1300" dirty="0">
                <a:latin typeface="Arial" pitchFamily="-110" charset="0"/>
              </a:rPr>
              <a:t>to guess the sequence numbers used and to inject packets with spoofed details to</a:t>
            </a:r>
          </a:p>
          <a:p>
            <a:r>
              <a:rPr lang="en-US" sz="1300" dirty="0">
                <a:latin typeface="Arial" pitchFamily="-110" charset="0"/>
              </a:rPr>
              <a:t>mimic the next packets the server expects to see from the authorized user. If the</a:t>
            </a:r>
          </a:p>
          <a:p>
            <a:r>
              <a:rPr lang="en-US" sz="1300" dirty="0">
                <a:latin typeface="Arial" pitchFamily="-110" charset="0"/>
              </a:rPr>
              <a:t>attacker guesses correctly, then the server responds to any requests using the access</a:t>
            </a:r>
          </a:p>
          <a:p>
            <a:r>
              <a:rPr lang="en-US" sz="1300" dirty="0">
                <a:latin typeface="Arial" pitchFamily="-110" charset="0"/>
              </a:rPr>
              <a:t>rights and permissions of the authorized user. There is an additional complexity to</a:t>
            </a:r>
          </a:p>
          <a:p>
            <a:r>
              <a:rPr lang="en-US" sz="1300" dirty="0">
                <a:latin typeface="Arial" pitchFamily="-110" charset="0"/>
              </a:rPr>
              <a:t>these attacks. Any responses from the server are sent to the system whose address</a:t>
            </a:r>
          </a:p>
          <a:p>
            <a:r>
              <a:rPr lang="en-US" sz="1300" dirty="0">
                <a:latin typeface="Arial" pitchFamily="-110" charset="0"/>
              </a:rPr>
              <a:t>is being spoofed. Because they acknowledge packets this system has not sent,</a:t>
            </a:r>
          </a:p>
          <a:p>
            <a:r>
              <a:rPr lang="en-US" sz="1300" dirty="0">
                <a:latin typeface="Arial" pitchFamily="-110" charset="0"/>
              </a:rPr>
              <a:t>the system will assume there is a network error and send a reset (RST) packet to</a:t>
            </a:r>
          </a:p>
          <a:p>
            <a:r>
              <a:rPr lang="en-US" sz="1300" dirty="0">
                <a:latin typeface="Arial" pitchFamily="-110" charset="0"/>
              </a:rPr>
              <a:t>terminate the connection. The attacker must ensure that the attack packets reach</a:t>
            </a:r>
          </a:p>
          <a:p>
            <a:r>
              <a:rPr lang="en-US" sz="1300" dirty="0">
                <a:latin typeface="Arial" pitchFamily="-110" charset="0"/>
              </a:rPr>
              <a:t>the server and are processed before this can occur. This may be achieved by launching</a:t>
            </a:r>
          </a:p>
          <a:p>
            <a:r>
              <a:rPr lang="en-US" sz="1300" dirty="0">
                <a:latin typeface="Arial" pitchFamily="-110" charset="0"/>
              </a:rPr>
              <a:t>a denial-of-service attack on the spoofed system while simultaneously attacking</a:t>
            </a:r>
          </a:p>
          <a:p>
            <a:r>
              <a:rPr lang="en-US" sz="1300" dirty="0">
                <a:latin typeface="Arial" pitchFamily="-110" charset="0"/>
              </a:rPr>
              <a:t>the target server.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implementation flaw that permits these attacks is that the initial sequence</a:t>
            </a:r>
          </a:p>
          <a:p>
            <a:r>
              <a:rPr lang="en-US" sz="1300" dirty="0">
                <a:latin typeface="Arial" pitchFamily="-110" charset="0"/>
              </a:rPr>
              <a:t>numbers used by many TCP/IP implementations are far too predictable. In addition,</a:t>
            </a:r>
          </a:p>
          <a:p>
            <a:r>
              <a:rPr lang="en-US" sz="1300" dirty="0">
                <a:latin typeface="Arial" pitchFamily="-110" charset="0"/>
              </a:rPr>
              <a:t>the sequence number is used to identify all packets belonging to a particular session.</a:t>
            </a:r>
          </a:p>
          <a:p>
            <a:r>
              <a:rPr lang="en-US" sz="1300" dirty="0">
                <a:latin typeface="Arial" pitchFamily="-110" charset="0"/>
              </a:rPr>
              <a:t>The TCP standard specifies that a new, different sequence number should be used</a:t>
            </a:r>
          </a:p>
          <a:p>
            <a:r>
              <a:rPr lang="en-US" sz="1300" dirty="0">
                <a:latin typeface="Arial" pitchFamily="-110" charset="0"/>
              </a:rPr>
              <a:t>for each connection so that packets from previous connections can be distinguished.</a:t>
            </a:r>
          </a:p>
          <a:p>
            <a:r>
              <a:rPr lang="en-US" sz="1300" dirty="0">
                <a:latin typeface="Arial" pitchFamily="-110" charset="0"/>
              </a:rPr>
              <a:t>Potentially this could be a random number (subject to certain constraints). However,</a:t>
            </a:r>
          </a:p>
          <a:p>
            <a:r>
              <a:rPr lang="en-US" sz="1300" dirty="0">
                <a:latin typeface="Arial" pitchFamily="-110" charset="0"/>
              </a:rPr>
              <a:t>many implementations used a highly predictable algorithm to generate the next initial</a:t>
            </a:r>
          </a:p>
          <a:p>
            <a:r>
              <a:rPr lang="en-US" sz="1300" dirty="0">
                <a:latin typeface="Arial" pitchFamily="-110" charset="0"/>
              </a:rPr>
              <a:t>sequence number. The combination of the implied use of the sequence number as an</a:t>
            </a:r>
          </a:p>
          <a:p>
            <a:r>
              <a:rPr lang="en-US" sz="1300" dirty="0">
                <a:latin typeface="Arial" pitchFamily="-110" charset="0"/>
              </a:rPr>
              <a:t>identifier and authenticator of packets belonging to a specific TCP session and the</a:t>
            </a:r>
          </a:p>
          <a:p>
            <a:r>
              <a:rPr lang="en-US" sz="1300" dirty="0">
                <a:latin typeface="Arial" pitchFamily="-110" charset="0"/>
              </a:rPr>
              <a:t>failure to make them sufficiently unpredictable enables the attack to occur. A number</a:t>
            </a:r>
          </a:p>
          <a:p>
            <a:r>
              <a:rPr lang="en-US" sz="1300" dirty="0">
                <a:latin typeface="Arial" pitchFamily="-110" charset="0"/>
              </a:rPr>
              <a:t>of recent operating system releases now support truly randomized initial sequence</a:t>
            </a:r>
          </a:p>
          <a:p>
            <a:r>
              <a:rPr lang="en-US" sz="1300" dirty="0">
                <a:latin typeface="Arial" pitchFamily="-110" charset="0"/>
              </a:rPr>
              <a:t>numbers. Such systems are immune to these types of attacks.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Another variant of this issue is when the programmers deliberately include</a:t>
            </a:r>
          </a:p>
          <a:p>
            <a:r>
              <a:rPr lang="en-US" sz="1300" dirty="0">
                <a:latin typeface="Arial" pitchFamily="-110" charset="0"/>
              </a:rPr>
              <a:t>additional code in a program to help test and debug it. While this valid during</a:t>
            </a:r>
          </a:p>
          <a:p>
            <a:r>
              <a:rPr lang="en-US" sz="1300" dirty="0">
                <a:latin typeface="Arial" pitchFamily="-110" charset="0"/>
              </a:rPr>
              <a:t>program development, all too often this code remains in production releases of a</a:t>
            </a:r>
          </a:p>
          <a:p>
            <a:r>
              <a:rPr lang="en-US" sz="1300" dirty="0">
                <a:latin typeface="Arial" pitchFamily="-110" charset="0"/>
              </a:rPr>
              <a:t>program. At the very least, this code could inappropriately release information to a</a:t>
            </a:r>
          </a:p>
          <a:p>
            <a:r>
              <a:rPr lang="en-US" sz="1300" dirty="0">
                <a:latin typeface="Arial" pitchFamily="-110" charset="0"/>
              </a:rPr>
              <a:t>user of the program. At worst, it may permit a user to bypass security checks or other</a:t>
            </a:r>
          </a:p>
          <a:p>
            <a:r>
              <a:rPr lang="en-US" sz="1300" dirty="0">
                <a:latin typeface="Arial" pitchFamily="-110" charset="0"/>
              </a:rPr>
              <a:t>program limitations and perform actions they would not otherwise be allowed to</a:t>
            </a:r>
          </a:p>
          <a:p>
            <a:r>
              <a:rPr lang="en-US" sz="1300" dirty="0">
                <a:latin typeface="Arial" pitchFamily="-110" charset="0"/>
              </a:rPr>
              <a:t>perform. This type of vulnerability was seen in the </a:t>
            </a:r>
            <a:r>
              <a:rPr lang="en-US" sz="1300" dirty="0" err="1">
                <a:latin typeface="Arial" pitchFamily="-110" charset="0"/>
              </a:rPr>
              <a:t>sendmail</a:t>
            </a:r>
            <a:r>
              <a:rPr lang="en-US" sz="1300" dirty="0">
                <a:latin typeface="Arial" pitchFamily="-110" charset="0"/>
              </a:rPr>
              <a:t> mail delivery program</a:t>
            </a:r>
          </a:p>
          <a:p>
            <a:r>
              <a:rPr lang="en-US" sz="1300" dirty="0">
                <a:latin typeface="Arial" pitchFamily="-110" charset="0"/>
              </a:rPr>
              <a:t>in the late 1980s and famously exploited by the Morris Internet Worm. The implementers</a:t>
            </a:r>
          </a:p>
          <a:p>
            <a:r>
              <a:rPr lang="en-US" sz="1300" dirty="0">
                <a:latin typeface="Arial" pitchFamily="-110" charset="0"/>
              </a:rPr>
              <a:t>of </a:t>
            </a:r>
            <a:r>
              <a:rPr lang="en-US" sz="1300" dirty="0" err="1">
                <a:latin typeface="Arial" pitchFamily="-110" charset="0"/>
              </a:rPr>
              <a:t>sendmail</a:t>
            </a:r>
            <a:r>
              <a:rPr lang="en-US" sz="1300" dirty="0">
                <a:latin typeface="Arial" pitchFamily="-110" charset="0"/>
              </a:rPr>
              <a:t> had left in support for a DEBUG command that allowed the</a:t>
            </a:r>
          </a:p>
          <a:p>
            <a:r>
              <a:rPr lang="en-US" sz="1300" dirty="0">
                <a:latin typeface="Arial" pitchFamily="-110" charset="0"/>
              </a:rPr>
              <a:t>user to remotely query and control the running program [SPAF89]. The Worm used</a:t>
            </a:r>
          </a:p>
          <a:p>
            <a:r>
              <a:rPr lang="en-US" sz="1300" dirty="0">
                <a:latin typeface="Arial" pitchFamily="-110" charset="0"/>
              </a:rPr>
              <a:t>this feature to infect systems running versions of </a:t>
            </a:r>
            <a:r>
              <a:rPr lang="en-US" sz="1300" dirty="0" err="1">
                <a:latin typeface="Arial" pitchFamily="-110" charset="0"/>
              </a:rPr>
              <a:t>sendmail</a:t>
            </a:r>
            <a:r>
              <a:rPr lang="en-US" sz="1300" dirty="0">
                <a:latin typeface="Arial" pitchFamily="-110" charset="0"/>
              </a:rPr>
              <a:t> with this vulnerability.</a:t>
            </a:r>
          </a:p>
          <a:p>
            <a:r>
              <a:rPr lang="en-US" sz="1300" dirty="0">
                <a:latin typeface="Arial" pitchFamily="-110" charset="0"/>
              </a:rPr>
              <a:t>The problem was aggravated because the </a:t>
            </a:r>
            <a:r>
              <a:rPr lang="en-US" sz="1300" dirty="0" err="1">
                <a:latin typeface="Arial" pitchFamily="-110" charset="0"/>
              </a:rPr>
              <a:t>sendmail</a:t>
            </a:r>
            <a:r>
              <a:rPr lang="en-US" sz="1300" dirty="0">
                <a:latin typeface="Arial" pitchFamily="-110" charset="0"/>
              </a:rPr>
              <a:t> program ran using superuser</a:t>
            </a:r>
          </a:p>
          <a:p>
            <a:r>
              <a:rPr lang="en-US" sz="1300" dirty="0">
                <a:latin typeface="Arial" pitchFamily="-110" charset="0"/>
              </a:rPr>
              <a:t>privileges and hence had unlimited access to change the system. We discuss the issue</a:t>
            </a:r>
          </a:p>
          <a:p>
            <a:r>
              <a:rPr lang="en-US" sz="1300" dirty="0">
                <a:latin typeface="Arial" pitchFamily="-110" charset="0"/>
              </a:rPr>
              <a:t>of minimizing privileges further in Section 11.4 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 further example concerns the implementation of an interpreter for a </a:t>
            </a:r>
            <a:r>
              <a:rPr lang="en-US" sz="1300" dirty="0" err="1">
                <a:latin typeface="Arial" pitchFamily="-110" charset="0"/>
              </a:rPr>
              <a:t>highor</a:t>
            </a:r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intermediate-level languages. The assumption is that the interpreter correctly</a:t>
            </a:r>
          </a:p>
          <a:p>
            <a:r>
              <a:rPr lang="en-US" sz="1300" dirty="0">
                <a:latin typeface="Arial" pitchFamily="-110" charset="0"/>
              </a:rPr>
              <a:t>implements the specified program code. Failure to adequately reflect the language</a:t>
            </a:r>
          </a:p>
          <a:p>
            <a:r>
              <a:rPr lang="en-US" sz="1300" dirty="0">
                <a:latin typeface="Arial" pitchFamily="-110" charset="0"/>
              </a:rPr>
              <a:t>semantics could result in bugs that an attacker might exploit. This was clearly seen</a:t>
            </a:r>
          </a:p>
          <a:p>
            <a:r>
              <a:rPr lang="en-US" sz="1300" dirty="0">
                <a:latin typeface="Arial" pitchFamily="-110" charset="0"/>
              </a:rPr>
              <a:t>when some early implementations of the Java Virtual Machine (JVM) inadequately</a:t>
            </a:r>
          </a:p>
          <a:p>
            <a:r>
              <a:rPr lang="en-US" sz="1300" dirty="0">
                <a:latin typeface="Arial" pitchFamily="-110" charset="0"/>
              </a:rPr>
              <a:t>implemented the security checks specified for remotely sourced code, such as in</a:t>
            </a:r>
          </a:p>
          <a:p>
            <a:r>
              <a:rPr lang="en-US" sz="1300" dirty="0">
                <a:latin typeface="Arial" pitchFamily="-110" charset="0"/>
              </a:rPr>
              <a:t>applets [DEFW96]. These implementations permitted an attacker to introduce code</a:t>
            </a:r>
          </a:p>
          <a:p>
            <a:r>
              <a:rPr lang="en-US" sz="1300" dirty="0">
                <a:latin typeface="Arial" pitchFamily="-110" charset="0"/>
              </a:rPr>
              <a:t>remotely, such as on a Web page, but trick the JVM interpreter into treating them</a:t>
            </a:r>
          </a:p>
          <a:p>
            <a:r>
              <a:rPr lang="en-US" sz="1300" dirty="0">
                <a:latin typeface="Arial" pitchFamily="-110" charset="0"/>
              </a:rPr>
              <a:t>as locally sourced and hence trusted code with much greater access to the local</a:t>
            </a:r>
          </a:p>
          <a:p>
            <a:r>
              <a:rPr lang="en-US" sz="1300" dirty="0">
                <a:latin typeface="Arial" pitchFamily="-110" charset="0"/>
              </a:rPr>
              <a:t>system and data.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These examples illustrate the care that is needed when designing and implementing</a:t>
            </a:r>
          </a:p>
          <a:p>
            <a:r>
              <a:rPr lang="en-US" sz="1300" dirty="0">
                <a:latin typeface="Arial" pitchFamily="-110" charset="0"/>
              </a:rPr>
              <a:t>a program. It is important to specify assumptions carefully, such as that</a:t>
            </a:r>
          </a:p>
          <a:p>
            <a:r>
              <a:rPr lang="en-US" sz="1300" dirty="0">
                <a:latin typeface="Arial" pitchFamily="-110" charset="0"/>
              </a:rPr>
              <a:t>generated random number should indeed be unpredictable, in order to ensure that</a:t>
            </a:r>
          </a:p>
          <a:p>
            <a:r>
              <a:rPr lang="en-US" sz="1300" dirty="0">
                <a:latin typeface="Arial" pitchFamily="-110" charset="0"/>
              </a:rPr>
              <a:t>these assumptions are satisfied by the resulting program code. It is also very important</a:t>
            </a:r>
          </a:p>
          <a:p>
            <a:r>
              <a:rPr lang="en-US" sz="1300" dirty="0">
                <a:latin typeface="Arial" pitchFamily="-110" charset="0"/>
              </a:rPr>
              <a:t>to identify debugging and testing extensions to the program and to ensure that</a:t>
            </a:r>
          </a:p>
          <a:p>
            <a:r>
              <a:rPr lang="en-US" sz="1300" dirty="0">
                <a:latin typeface="Arial" pitchFamily="-110" charset="0"/>
              </a:rPr>
              <a:t>they are removed or disabled before the program is distributed and used.</a:t>
            </a: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6FBC9-8558-224D-9340-F4B7640A38B1}" type="slidenum">
              <a:rPr lang="en-AU">
                <a:solidFill>
                  <a:prstClr val="black"/>
                </a:solidFill>
              </a:rPr>
              <a:pPr/>
              <a:t>33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second issue concerns the correspondence between the algorithm specified in</a:t>
            </a:r>
          </a:p>
          <a:p>
            <a:r>
              <a:rPr lang="en-US" sz="1300" dirty="0">
                <a:latin typeface="Arial" pitchFamily="-110" charset="0"/>
              </a:rPr>
              <a:t>some programming language and the machine instructions that are run to implement</a:t>
            </a:r>
          </a:p>
          <a:p>
            <a:r>
              <a:rPr lang="en-US" sz="1300" dirty="0">
                <a:latin typeface="Arial" pitchFamily="-110" charset="0"/>
              </a:rPr>
              <a:t>it. This issue is one that is largely ignored by most programmers. The assumption</a:t>
            </a:r>
          </a:p>
          <a:p>
            <a:r>
              <a:rPr lang="en-US" sz="1300" dirty="0">
                <a:latin typeface="Arial" pitchFamily="-110" charset="0"/>
              </a:rPr>
              <a:t>is that the compiler or interpreter does indeed generate or execute code that</a:t>
            </a:r>
          </a:p>
          <a:p>
            <a:r>
              <a:rPr lang="en-US" sz="1300" dirty="0">
                <a:latin typeface="Arial" pitchFamily="-110" charset="0"/>
              </a:rPr>
              <a:t>validly implements the language statements. When this is considered, the issue is</a:t>
            </a:r>
          </a:p>
          <a:p>
            <a:r>
              <a:rPr lang="en-US" sz="1300" dirty="0">
                <a:latin typeface="Arial" pitchFamily="-110" charset="0"/>
              </a:rPr>
              <a:t>typically one of efficiency, usually addressed by specifying the required level of</a:t>
            </a:r>
          </a:p>
          <a:p>
            <a:r>
              <a:rPr lang="en-US" sz="1300" dirty="0">
                <a:latin typeface="Arial" pitchFamily="-110" charset="0"/>
              </a:rPr>
              <a:t>optimization flags to the compiler.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With compiled languages, as Ken Thompson famously noted in [THOM84], a</a:t>
            </a:r>
          </a:p>
          <a:p>
            <a:r>
              <a:rPr lang="en-US" sz="1300" dirty="0">
                <a:latin typeface="Arial" pitchFamily="-110" charset="0"/>
              </a:rPr>
              <a:t>malicious compiler programmer could include instructions in the compiler to emit</a:t>
            </a:r>
          </a:p>
          <a:p>
            <a:r>
              <a:rPr lang="en-US" sz="1300" dirty="0">
                <a:latin typeface="Arial" pitchFamily="-110" charset="0"/>
              </a:rPr>
              <a:t>additional code when some specific input statements were processed. These statements</a:t>
            </a:r>
          </a:p>
          <a:p>
            <a:r>
              <a:rPr lang="en-US" sz="1300" dirty="0">
                <a:latin typeface="Arial" pitchFamily="-110" charset="0"/>
              </a:rPr>
              <a:t>could even include part of the compiler, so that these changes could be reinserted</a:t>
            </a:r>
          </a:p>
          <a:p>
            <a:r>
              <a:rPr lang="en-US" sz="1300" dirty="0">
                <a:latin typeface="Arial" pitchFamily="-110" charset="0"/>
              </a:rPr>
              <a:t>when the compiler source code was compiled, even after all trace of them</a:t>
            </a:r>
          </a:p>
          <a:p>
            <a:r>
              <a:rPr lang="en-US" sz="1300" dirty="0">
                <a:latin typeface="Arial" pitchFamily="-110" charset="0"/>
              </a:rPr>
              <a:t>had been removed from the compiler source. If this were done, the only evidence</a:t>
            </a:r>
          </a:p>
          <a:p>
            <a:r>
              <a:rPr lang="en-US" sz="1300" dirty="0">
                <a:latin typeface="Arial" pitchFamily="-110" charset="0"/>
              </a:rPr>
              <a:t>of these changes would be found in the machine code. Locating this would require</a:t>
            </a:r>
          </a:p>
          <a:p>
            <a:r>
              <a:rPr lang="en-US" sz="1300" dirty="0">
                <a:latin typeface="Arial" pitchFamily="-110" charset="0"/>
              </a:rPr>
              <a:t>careful comparison of the generated machine code with the original source. For</a:t>
            </a:r>
          </a:p>
          <a:p>
            <a:r>
              <a:rPr lang="en-US" sz="1300" dirty="0">
                <a:latin typeface="Arial" pitchFamily="-110" charset="0"/>
              </a:rPr>
              <a:t>large programs, with many source files, this would be an exceedingly slow and difficult</a:t>
            </a:r>
          </a:p>
          <a:p>
            <a:r>
              <a:rPr lang="en-US" sz="1300" dirty="0">
                <a:latin typeface="Arial" pitchFamily="-110" charset="0"/>
              </a:rPr>
              <a:t>task, one that, in general, is very unlikely to be done.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development of trusted computer systems with very high assurance level</a:t>
            </a:r>
          </a:p>
          <a:p>
            <a:r>
              <a:rPr lang="en-US" sz="1300" dirty="0">
                <a:latin typeface="Arial" pitchFamily="-110" charset="0"/>
              </a:rPr>
              <a:t>is the one area where this level of checking is required. Specifically, certification</a:t>
            </a:r>
          </a:p>
          <a:p>
            <a:r>
              <a:rPr lang="en-US" sz="1300" dirty="0">
                <a:latin typeface="Arial" pitchFamily="-110" charset="0"/>
              </a:rPr>
              <a:t>of computer systems using a Common Criteria assurance level of EAL 7 requires</a:t>
            </a:r>
          </a:p>
          <a:p>
            <a:r>
              <a:rPr lang="en-US" sz="1300" dirty="0">
                <a:latin typeface="Arial" pitchFamily="-110" charset="0"/>
              </a:rPr>
              <a:t>validation of the correspondence among design, source code, and object code. We</a:t>
            </a:r>
          </a:p>
          <a:p>
            <a:r>
              <a:rPr lang="en-US" sz="1300" dirty="0">
                <a:latin typeface="Arial" pitchFamily="-110" charset="0"/>
              </a:rPr>
              <a:t>discuss this further in Chapter 13 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2AABA-04AF-4444-A01A-AE79C18576AA}" type="slidenum">
              <a:rPr lang="en-AU">
                <a:solidFill>
                  <a:prstClr val="black"/>
                </a:solidFill>
              </a:rPr>
              <a:pPr/>
              <a:t>34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next issue concerns the correct interpretation of data values. At the most basic</a:t>
            </a:r>
          </a:p>
          <a:p>
            <a:r>
              <a:rPr lang="en-US" sz="1300" dirty="0">
                <a:latin typeface="Arial" pitchFamily="-110" charset="0"/>
              </a:rPr>
              <a:t>level, all data on a computer are stored as groups of binary bits. These are generally</a:t>
            </a:r>
          </a:p>
          <a:p>
            <a:r>
              <a:rPr lang="en-US" sz="1300" dirty="0">
                <a:latin typeface="Arial" pitchFamily="-110" charset="0"/>
              </a:rPr>
              <a:t>saved in bytes of memory, which may be grouped together as a larger unit, such as a</a:t>
            </a:r>
          </a:p>
          <a:p>
            <a:r>
              <a:rPr lang="en-US" sz="1300" dirty="0">
                <a:latin typeface="Arial" pitchFamily="-110" charset="0"/>
              </a:rPr>
              <a:t>word or </a:t>
            </a:r>
            <a:r>
              <a:rPr lang="en-US" sz="1300" dirty="0" err="1">
                <a:latin typeface="Arial" pitchFamily="-110" charset="0"/>
              </a:rPr>
              <a:t>longword</a:t>
            </a:r>
            <a:r>
              <a:rPr lang="en-US" sz="1300" dirty="0">
                <a:latin typeface="Arial" pitchFamily="-110" charset="0"/>
              </a:rPr>
              <a:t> value. They may be accessed and manipulated in memory, or they</a:t>
            </a:r>
          </a:p>
          <a:p>
            <a:r>
              <a:rPr lang="en-US" sz="1300" dirty="0">
                <a:latin typeface="Arial" pitchFamily="-110" charset="0"/>
              </a:rPr>
              <a:t>may be copied into processor registers before being used. Whether a particular group</a:t>
            </a:r>
          </a:p>
          <a:p>
            <a:r>
              <a:rPr lang="en-US" sz="1300" dirty="0">
                <a:latin typeface="Arial" pitchFamily="-110" charset="0"/>
              </a:rPr>
              <a:t>of bits is interpreted as representing a character, an integer, a floating-point number,</a:t>
            </a:r>
          </a:p>
          <a:p>
            <a:r>
              <a:rPr lang="en-US" sz="1300" dirty="0">
                <a:latin typeface="Arial" pitchFamily="-110" charset="0"/>
              </a:rPr>
              <a:t>a memory address (pointer), or some more complex interpretation depends on the</a:t>
            </a:r>
          </a:p>
          <a:p>
            <a:r>
              <a:rPr lang="en-US" sz="1300" dirty="0">
                <a:latin typeface="Arial" pitchFamily="-110" charset="0"/>
              </a:rPr>
              <a:t>program operations used to manipulate it and ultimately on the specific machine</a:t>
            </a:r>
          </a:p>
          <a:p>
            <a:r>
              <a:rPr lang="en-US" sz="1300" dirty="0">
                <a:latin typeface="Arial" pitchFamily="-110" charset="0"/>
              </a:rPr>
              <a:t>instructions executed. Different languages provide varying capabilities for restricting</a:t>
            </a:r>
          </a:p>
          <a:p>
            <a:r>
              <a:rPr lang="en-US" sz="1300" dirty="0">
                <a:latin typeface="Arial" pitchFamily="-110" charset="0"/>
              </a:rPr>
              <a:t>and validating assumptions on the interpretation of data in variables. If the language</a:t>
            </a:r>
          </a:p>
          <a:p>
            <a:r>
              <a:rPr lang="en-US" sz="1300" dirty="0">
                <a:latin typeface="Arial" pitchFamily="-110" charset="0"/>
              </a:rPr>
              <a:t>includes strong typing, then the operations performed on any specific type of data</a:t>
            </a:r>
          </a:p>
          <a:p>
            <a:r>
              <a:rPr lang="en-US" sz="1300" dirty="0">
                <a:latin typeface="Arial" pitchFamily="-110" charset="0"/>
              </a:rPr>
              <a:t>will be limited to appropriate manipulations of the values. This greatly reduces the</a:t>
            </a:r>
          </a:p>
          <a:p>
            <a:r>
              <a:rPr lang="en-US" sz="1300" dirty="0">
                <a:latin typeface="Arial" pitchFamily="-110" charset="0"/>
              </a:rPr>
              <a:t>likelihood of inappropriate manipulation and use of variables introducing a flaw in</a:t>
            </a:r>
          </a:p>
          <a:p>
            <a:r>
              <a:rPr lang="en-US" sz="1300" dirty="0">
                <a:latin typeface="Arial" pitchFamily="-110" charset="0"/>
              </a:rPr>
              <a:t>the program. Other languages, though, allow a much more liberal interpretation of</a:t>
            </a:r>
          </a:p>
          <a:p>
            <a:r>
              <a:rPr lang="en-US" sz="1300" dirty="0">
                <a:latin typeface="Arial" pitchFamily="-110" charset="0"/>
              </a:rPr>
              <a:t>data and permit program code to explicitly change their interpretation. The widely</a:t>
            </a:r>
          </a:p>
          <a:p>
            <a:r>
              <a:rPr lang="en-US" sz="1300" dirty="0">
                <a:latin typeface="Arial" pitchFamily="-110" charset="0"/>
              </a:rPr>
              <a:t>used language C has this characteristic, as we discuss in Section 10.1 . In particular,</a:t>
            </a:r>
          </a:p>
          <a:p>
            <a:r>
              <a:rPr lang="en-US" sz="1300" dirty="0">
                <a:latin typeface="Arial" pitchFamily="-110" charset="0"/>
              </a:rPr>
              <a:t>it allows easy conversion between interpreting variables as integers and interpreting</a:t>
            </a:r>
          </a:p>
          <a:p>
            <a:r>
              <a:rPr lang="en-US" sz="1300" dirty="0">
                <a:latin typeface="Arial" pitchFamily="-110" charset="0"/>
              </a:rPr>
              <a:t>them as memory addresses (pointers). This is a consequence of the close relationship</a:t>
            </a:r>
          </a:p>
          <a:p>
            <a:r>
              <a:rPr lang="en-US" sz="1300" dirty="0">
                <a:latin typeface="Arial" pitchFamily="-110" charset="0"/>
              </a:rPr>
              <a:t>between C language constructs and the capabilities of machine language instructions,</a:t>
            </a:r>
          </a:p>
          <a:p>
            <a:r>
              <a:rPr lang="en-US" sz="1300" dirty="0">
                <a:latin typeface="Arial" pitchFamily="-110" charset="0"/>
              </a:rPr>
              <a:t>and it provides significant benefits for system level programming. Unfortunately, it</a:t>
            </a:r>
          </a:p>
          <a:p>
            <a:r>
              <a:rPr lang="en-US" sz="1300" dirty="0">
                <a:latin typeface="Arial" pitchFamily="-110" charset="0"/>
              </a:rPr>
              <a:t>also allows a number of errors caused by the inappropriate manipulation and use of</a:t>
            </a:r>
          </a:p>
          <a:p>
            <a:r>
              <a:rPr lang="en-US" sz="1300" dirty="0">
                <a:latin typeface="Arial" pitchFamily="-110" charset="0"/>
              </a:rPr>
              <a:t>pointers. The prevalence of buffer overflow issues, as we discuss in Chapter 10 , is one</a:t>
            </a:r>
          </a:p>
          <a:p>
            <a:r>
              <a:rPr lang="en-US" sz="1300" dirty="0">
                <a:latin typeface="Arial" pitchFamily="-110" charset="0"/>
              </a:rPr>
              <a:t>consequence. A related issue is the occurrence of errors due to the incorrect manipulation</a:t>
            </a:r>
          </a:p>
          <a:p>
            <a:r>
              <a:rPr lang="en-US" sz="1300" dirty="0">
                <a:latin typeface="Arial" pitchFamily="-110" charset="0"/>
              </a:rPr>
              <a:t>of pointers in complex data structures, such as linked lists or trees, resulting in</a:t>
            </a:r>
          </a:p>
          <a:p>
            <a:r>
              <a:rPr lang="en-US" sz="1300" dirty="0">
                <a:latin typeface="Arial" pitchFamily="-110" charset="0"/>
              </a:rPr>
              <a:t>corruption of the structure or changing of incorrect data values. Any such programming</a:t>
            </a:r>
          </a:p>
          <a:p>
            <a:r>
              <a:rPr lang="en-US" sz="1300" dirty="0">
                <a:latin typeface="Arial" pitchFamily="-110" charset="0"/>
              </a:rPr>
              <a:t>bugs could provide a means for an attacker to subvert the correct operation of</a:t>
            </a:r>
          </a:p>
          <a:p>
            <a:r>
              <a:rPr lang="en-US" sz="1300" dirty="0">
                <a:latin typeface="Arial" pitchFamily="-110" charset="0"/>
              </a:rPr>
              <a:t>a program or simply to cause it to crash.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best defense against such errors is to use a strongly typed programming</a:t>
            </a:r>
          </a:p>
          <a:p>
            <a:r>
              <a:rPr lang="en-US" sz="1300" dirty="0">
                <a:latin typeface="Arial" pitchFamily="-110" charset="0"/>
              </a:rPr>
              <a:t>language. However, even when the main program is written in such a language,</a:t>
            </a:r>
          </a:p>
          <a:p>
            <a:r>
              <a:rPr lang="en-US" sz="1300" dirty="0">
                <a:latin typeface="Arial" pitchFamily="-110" charset="0"/>
              </a:rPr>
              <a:t>it will still access and use operating system services and standard library routines,</a:t>
            </a:r>
          </a:p>
          <a:p>
            <a:r>
              <a:rPr lang="en-US" sz="1300" dirty="0">
                <a:latin typeface="Arial" pitchFamily="-110" charset="0"/>
              </a:rPr>
              <a:t>which are currently most likely written in languages like C, and could potentially</a:t>
            </a:r>
          </a:p>
          <a:p>
            <a:r>
              <a:rPr lang="en-US" sz="1300" dirty="0">
                <a:latin typeface="Arial" pitchFamily="-110" charset="0"/>
              </a:rPr>
              <a:t>contain such flaws. The only counter to this is to monitor any bug reports for the</a:t>
            </a:r>
          </a:p>
          <a:p>
            <a:r>
              <a:rPr lang="en-US" sz="1300" dirty="0">
                <a:latin typeface="Arial" pitchFamily="-110" charset="0"/>
              </a:rPr>
              <a:t>system being used and to try and not use any routines with known, serious bugs. If a</a:t>
            </a:r>
          </a:p>
          <a:p>
            <a:r>
              <a:rPr lang="en-US" sz="1300" dirty="0">
                <a:latin typeface="Arial" pitchFamily="-110" charset="0"/>
              </a:rPr>
              <a:t>loosely typed language like C is used, then due care is needed whenever values are</a:t>
            </a:r>
          </a:p>
          <a:p>
            <a:r>
              <a:rPr lang="en-US" sz="1300" dirty="0">
                <a:latin typeface="Arial" pitchFamily="-110" charset="0"/>
              </a:rPr>
              <a:t>cast between data types to ensure that their use remains valid.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9B561-40ED-594F-A7CE-CA1D7764ED0B}" type="slidenum">
              <a:rPr lang="en-AU">
                <a:solidFill>
                  <a:prstClr val="black"/>
                </a:solidFill>
              </a:rPr>
              <a:pPr/>
              <a:t>35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Related to the issue of interpretation of data values is the allocation and management</a:t>
            </a:r>
          </a:p>
          <a:p>
            <a:r>
              <a:rPr lang="en-US" sz="1300" dirty="0">
                <a:latin typeface="Arial" pitchFamily="-110" charset="0"/>
              </a:rPr>
              <a:t>of dynamic memory storage, generally using the process heap. Many</a:t>
            </a:r>
          </a:p>
          <a:p>
            <a:r>
              <a:rPr lang="en-US" sz="1300" dirty="0">
                <a:latin typeface="Arial" pitchFamily="-110" charset="0"/>
              </a:rPr>
              <a:t>programs, which manipulate unknown quantities of data, use dynamically allocated</a:t>
            </a:r>
          </a:p>
          <a:p>
            <a:r>
              <a:rPr lang="en-US" sz="1300" dirty="0">
                <a:latin typeface="Arial" pitchFamily="-110" charset="0"/>
              </a:rPr>
              <a:t>memory to store data when required. This memory must be allocated when needed</a:t>
            </a:r>
          </a:p>
          <a:p>
            <a:r>
              <a:rPr lang="en-US" sz="1300" dirty="0">
                <a:latin typeface="Arial" pitchFamily="-110" charset="0"/>
              </a:rPr>
              <a:t>and released when done. If a program fails to correctly manage this process, the</a:t>
            </a:r>
          </a:p>
          <a:p>
            <a:r>
              <a:rPr lang="en-US" sz="1300" dirty="0">
                <a:latin typeface="Arial" pitchFamily="-110" charset="0"/>
              </a:rPr>
              <a:t>consequence may be a steady reduction in memory available on the heap to the</a:t>
            </a:r>
          </a:p>
          <a:p>
            <a:r>
              <a:rPr lang="en-US" sz="1300" dirty="0">
                <a:latin typeface="Arial" pitchFamily="-110" charset="0"/>
              </a:rPr>
              <a:t>point where it is completely exhausted. This is known as a memory leak , and often</a:t>
            </a:r>
          </a:p>
          <a:p>
            <a:r>
              <a:rPr lang="en-US" sz="1300" dirty="0">
                <a:latin typeface="Arial" pitchFamily="-110" charset="0"/>
              </a:rPr>
              <a:t>the program will crash once the available memory on the heap is exhausted. This</a:t>
            </a:r>
          </a:p>
          <a:p>
            <a:r>
              <a:rPr lang="en-US" sz="1300" dirty="0">
                <a:latin typeface="Arial" pitchFamily="-110" charset="0"/>
              </a:rPr>
              <a:t>provides an obvious mechanism for an attacker to implement a denial-of-service</a:t>
            </a:r>
          </a:p>
          <a:p>
            <a:r>
              <a:rPr lang="en-US" sz="1300" dirty="0">
                <a:latin typeface="Arial" pitchFamily="-110" charset="0"/>
              </a:rPr>
              <a:t>attack on such a program.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Many older languages, including C, provide no explicit support for dynamically</a:t>
            </a:r>
          </a:p>
          <a:p>
            <a:r>
              <a:rPr lang="en-US" sz="1300" dirty="0">
                <a:latin typeface="Arial" pitchFamily="-110" charset="0"/>
              </a:rPr>
              <a:t>allocated memory. Instead support is provided by explicitly calling standard</a:t>
            </a:r>
          </a:p>
          <a:p>
            <a:r>
              <a:rPr lang="en-US" sz="1300" dirty="0">
                <a:latin typeface="Arial" pitchFamily="-110" charset="0"/>
              </a:rPr>
              <a:t>library routines to allocate and release memory. Unfortunately, in large, complex</a:t>
            </a:r>
          </a:p>
          <a:p>
            <a:r>
              <a:rPr lang="en-US" sz="1300" dirty="0">
                <a:latin typeface="Arial" pitchFamily="-110" charset="0"/>
              </a:rPr>
              <a:t>programs, determining exactly when dynamically allocated memory is no longer</a:t>
            </a:r>
          </a:p>
          <a:p>
            <a:r>
              <a:rPr lang="en-US" sz="1300" dirty="0">
                <a:latin typeface="Arial" pitchFamily="-110" charset="0"/>
              </a:rPr>
              <a:t>required can be a difficult task. As a consequence, memory leaks in such programs</a:t>
            </a:r>
          </a:p>
          <a:p>
            <a:r>
              <a:rPr lang="en-US" sz="1300" dirty="0">
                <a:latin typeface="Arial" pitchFamily="-110" charset="0"/>
              </a:rPr>
              <a:t>can easily occur and can be difficult to identify and correct. There are library</a:t>
            </a:r>
          </a:p>
          <a:p>
            <a:r>
              <a:rPr lang="en-US" sz="1300" dirty="0">
                <a:latin typeface="Arial" pitchFamily="-110" charset="0"/>
              </a:rPr>
              <a:t>variants that implement much higher levels of checking and debugging such allocations</a:t>
            </a:r>
          </a:p>
          <a:p>
            <a:r>
              <a:rPr lang="en-US" sz="1300" dirty="0">
                <a:latin typeface="Arial" pitchFamily="-110" charset="0"/>
              </a:rPr>
              <a:t>that can be used to assist this process.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Other languages like Java and C++ manage memory allocation and release</a:t>
            </a:r>
          </a:p>
          <a:p>
            <a:r>
              <a:rPr lang="en-US" sz="1300" dirty="0">
                <a:latin typeface="Arial" pitchFamily="-110" charset="0"/>
              </a:rPr>
              <a:t>automatically. While such languages do incur an execution overhead to support this</a:t>
            </a:r>
          </a:p>
          <a:p>
            <a:r>
              <a:rPr lang="en-US" sz="1300" dirty="0">
                <a:latin typeface="Arial" pitchFamily="-110" charset="0"/>
              </a:rPr>
              <a:t>automatic management, the resulting programs are generally far more reliable. The</a:t>
            </a:r>
          </a:p>
          <a:p>
            <a:r>
              <a:rPr lang="en-US" sz="1300" dirty="0">
                <a:latin typeface="Arial" pitchFamily="-110" charset="0"/>
              </a:rPr>
              <a:t>use of such languages is strongly encouraged to avoid memory management problems.</a:t>
            </a:r>
            <a:endParaRPr lang="en-US" b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8039A-B14D-124D-9448-19C73C68AF57}" type="slidenum">
              <a:rPr lang="en-AU">
                <a:solidFill>
                  <a:prstClr val="black"/>
                </a:solidFill>
              </a:rPr>
              <a:pPr/>
              <a:t>36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Another topic of concern is management of access to common, shared memory by</a:t>
            </a:r>
          </a:p>
          <a:p>
            <a:r>
              <a:rPr lang="en-US" sz="1300" dirty="0">
                <a:latin typeface="Arial" pitchFamily="-110" charset="0"/>
              </a:rPr>
              <a:t>several processes or threads within a process. Without suitable synchronization of</a:t>
            </a:r>
          </a:p>
          <a:p>
            <a:r>
              <a:rPr lang="en-US" sz="1300" dirty="0">
                <a:latin typeface="Arial" pitchFamily="-110" charset="0"/>
              </a:rPr>
              <a:t>accesses, it is possible that values may be corrupted, or changes lost, due to overlapping</a:t>
            </a:r>
          </a:p>
          <a:p>
            <a:r>
              <a:rPr lang="en-US" sz="1300" dirty="0">
                <a:latin typeface="Arial" pitchFamily="-110" charset="0"/>
              </a:rPr>
              <a:t>access, use, and replacement of shared values. The resulting race condition</a:t>
            </a:r>
          </a:p>
          <a:p>
            <a:r>
              <a:rPr lang="en-US" sz="1300" dirty="0">
                <a:latin typeface="Arial" pitchFamily="-110" charset="0"/>
              </a:rPr>
              <a:t>occurs when multiple processes and threads compete to gain uncontrolled access</a:t>
            </a:r>
          </a:p>
          <a:p>
            <a:r>
              <a:rPr lang="en-US" sz="1300" dirty="0">
                <a:latin typeface="Arial" pitchFamily="-110" charset="0"/>
              </a:rPr>
              <a:t>to some resource. This problem is a well-known and documented issue that arises</a:t>
            </a:r>
          </a:p>
          <a:p>
            <a:r>
              <a:rPr lang="en-US" sz="1300" dirty="0">
                <a:latin typeface="Arial" pitchFamily="-110" charset="0"/>
              </a:rPr>
              <a:t>when writing concurrent code, whose solution requires the correct selection and</a:t>
            </a:r>
          </a:p>
          <a:p>
            <a:r>
              <a:rPr lang="en-US" sz="1300" dirty="0">
                <a:latin typeface="Arial" pitchFamily="-110" charset="0"/>
              </a:rPr>
              <a:t>use of appropriate synchronization primitives. Even so, it is neither easy nor obvious</a:t>
            </a:r>
          </a:p>
          <a:p>
            <a:r>
              <a:rPr lang="en-US" sz="1300" dirty="0">
                <a:latin typeface="Arial" pitchFamily="-110" charset="0"/>
              </a:rPr>
              <a:t>what the most appropriate and efficient choice is. If an incorrect sequence</a:t>
            </a:r>
          </a:p>
          <a:p>
            <a:r>
              <a:rPr lang="en-US" sz="1300" dirty="0">
                <a:latin typeface="Arial" pitchFamily="-110" charset="0"/>
              </a:rPr>
              <a:t>of synchronization primitives is chosen, it is possible for the various processes or</a:t>
            </a:r>
          </a:p>
          <a:p>
            <a:r>
              <a:rPr lang="en-US" sz="1300" dirty="0">
                <a:latin typeface="Arial" pitchFamily="-110" charset="0"/>
              </a:rPr>
              <a:t>threads to deadlock , each waiting on a resource held by the other. There is no easy</a:t>
            </a:r>
          </a:p>
          <a:p>
            <a:r>
              <a:rPr lang="en-US" sz="1300" dirty="0">
                <a:latin typeface="Arial" pitchFamily="-110" charset="0"/>
              </a:rPr>
              <a:t>way of recovering from this flaw without terminating one or more of the programs.</a:t>
            </a:r>
          </a:p>
          <a:p>
            <a:r>
              <a:rPr lang="en-US" sz="1300" dirty="0">
                <a:latin typeface="Arial" pitchFamily="-110" charset="0"/>
              </a:rPr>
              <a:t>An attacker could trigger such a deadlock in a vulnerable program to implement a</a:t>
            </a:r>
          </a:p>
          <a:p>
            <a:r>
              <a:rPr lang="en-US" sz="1300" dirty="0">
                <a:latin typeface="Arial" pitchFamily="-110" charset="0"/>
              </a:rPr>
              <a:t>denial-of-service upon it. In large complex applications, ensuring that deadlocks are</a:t>
            </a:r>
          </a:p>
          <a:p>
            <a:r>
              <a:rPr lang="en-US" sz="1300" dirty="0">
                <a:latin typeface="Arial" pitchFamily="-110" charset="0"/>
              </a:rPr>
              <a:t>not possible can be very difficult. Care is needed to carefully design and partition</a:t>
            </a:r>
          </a:p>
          <a:p>
            <a:r>
              <a:rPr lang="en-US" sz="1300" dirty="0">
                <a:latin typeface="Arial" pitchFamily="-110" charset="0"/>
              </a:rPr>
              <a:t>the problem to limit areas where access to shared memory is needed and to determine</a:t>
            </a:r>
          </a:p>
          <a:p>
            <a:r>
              <a:rPr lang="en-US" sz="1300" dirty="0">
                <a:latin typeface="Arial" pitchFamily="-110" charset="0"/>
              </a:rPr>
              <a:t>the best primitives to use.</a:t>
            </a:r>
            <a:endParaRPr lang="en-US" b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961A2-2FAC-124D-81BD-A737F6AADEC4}" type="slidenum">
              <a:rPr lang="en-AU">
                <a:solidFill>
                  <a:prstClr val="black"/>
                </a:solidFill>
              </a:rPr>
              <a:pPr/>
              <a:t>37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third component of our model of computer programs is that it executes on a</a:t>
            </a:r>
          </a:p>
          <a:p>
            <a:r>
              <a:rPr lang="en-US" sz="1300" dirty="0">
                <a:latin typeface="Arial" pitchFamily="-110" charset="0"/>
              </a:rPr>
              <a:t>computer system under the control of an operating system. This aspect of a computer</a:t>
            </a:r>
          </a:p>
          <a:p>
            <a:r>
              <a:rPr lang="en-US" sz="1300" dirty="0">
                <a:latin typeface="Arial" pitchFamily="-110" charset="0"/>
              </a:rPr>
              <a:t>program is often not emphasized in introductory programming courses; however,</a:t>
            </a:r>
          </a:p>
          <a:p>
            <a:r>
              <a:rPr lang="en-US" sz="1300" dirty="0">
                <a:latin typeface="Arial" pitchFamily="-110" charset="0"/>
              </a:rPr>
              <a:t>from the perspective of writing secure software, it is critical. Excepting dedicated</a:t>
            </a:r>
          </a:p>
          <a:p>
            <a:r>
              <a:rPr lang="en-US" sz="1300" dirty="0">
                <a:latin typeface="Arial" pitchFamily="-110" charset="0"/>
              </a:rPr>
              <a:t>embedded applications, in general, programs do not run in isolation on most</a:t>
            </a:r>
          </a:p>
          <a:p>
            <a:r>
              <a:rPr lang="en-US" sz="1300" dirty="0">
                <a:latin typeface="Arial" pitchFamily="-110" charset="0"/>
              </a:rPr>
              <a:t>computer systems. Rather, they run under the control of an operating system that</a:t>
            </a:r>
          </a:p>
          <a:p>
            <a:r>
              <a:rPr lang="en-US" sz="1300" dirty="0">
                <a:latin typeface="Arial" pitchFamily="-110" charset="0"/>
              </a:rPr>
              <a:t>mediates access to the resources of that system and shares their use between all the</a:t>
            </a:r>
          </a:p>
          <a:p>
            <a:r>
              <a:rPr lang="en-US" sz="1300" dirty="0">
                <a:latin typeface="Arial" pitchFamily="-110" charset="0"/>
              </a:rPr>
              <a:t>currently executing programs.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operating system constructs an execution environment for a process when</a:t>
            </a:r>
          </a:p>
          <a:p>
            <a:r>
              <a:rPr lang="en-US" sz="1300" dirty="0">
                <a:latin typeface="Arial" pitchFamily="-110" charset="0"/>
              </a:rPr>
              <a:t>a program is run, as illustrated in Figure 10.4 . In addition to the code and data for</a:t>
            </a:r>
          </a:p>
          <a:p>
            <a:r>
              <a:rPr lang="en-US" sz="1300" dirty="0">
                <a:latin typeface="Arial" pitchFamily="-110" charset="0"/>
              </a:rPr>
              <a:t>the program, the process includes information provided by the operating system.</a:t>
            </a:r>
          </a:p>
          <a:p>
            <a:r>
              <a:rPr lang="en-US" sz="1300" dirty="0">
                <a:latin typeface="Arial" pitchFamily="-110" charset="0"/>
              </a:rPr>
              <a:t>These include environment variables, which may be used to tailor the operation of</a:t>
            </a:r>
          </a:p>
          <a:p>
            <a:r>
              <a:rPr lang="en-US" sz="1300" dirty="0">
                <a:latin typeface="Arial" pitchFamily="-110" charset="0"/>
              </a:rPr>
              <a:t>the program, and any command-line arguments specified for the program. All such</a:t>
            </a:r>
          </a:p>
          <a:p>
            <a:r>
              <a:rPr lang="en-US" sz="1300" dirty="0">
                <a:latin typeface="Arial" pitchFamily="-110" charset="0"/>
              </a:rPr>
              <a:t>data should be considered external inputs to the program whose values need validation</a:t>
            </a:r>
          </a:p>
          <a:p>
            <a:r>
              <a:rPr lang="en-US" sz="1300" dirty="0">
                <a:latin typeface="Arial" pitchFamily="-110" charset="0"/>
              </a:rPr>
              <a:t>before use, as we discuss in Section 11.2 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C66C8-CD2A-E348-85EE-ED94F9548A35}" type="slidenum">
              <a:rPr lang="en-AU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Software security is closely related to software quality and reliability, but with</a:t>
            </a:r>
          </a:p>
          <a:p>
            <a:r>
              <a:rPr lang="en-US" sz="1300" dirty="0">
                <a:latin typeface="Arial" pitchFamily="-110" charset="0"/>
              </a:rPr>
              <a:t>subtle differences. Software quality and reliability is concerned with the accidental</a:t>
            </a:r>
          </a:p>
          <a:p>
            <a:r>
              <a:rPr lang="en-US" sz="1300" dirty="0">
                <a:latin typeface="Arial" pitchFamily="-110" charset="0"/>
              </a:rPr>
              <a:t>failure of a program as a result of some theoretically random, unanticipated input,</a:t>
            </a:r>
          </a:p>
          <a:p>
            <a:r>
              <a:rPr lang="en-US" sz="1300" dirty="0">
                <a:latin typeface="Arial" pitchFamily="-110" charset="0"/>
              </a:rPr>
              <a:t>system interaction, or use of incorrect code. These failures are expected to follow</a:t>
            </a:r>
          </a:p>
          <a:p>
            <a:r>
              <a:rPr lang="en-US" sz="1300" dirty="0">
                <a:latin typeface="Arial" pitchFamily="-110" charset="0"/>
              </a:rPr>
              <a:t>some form of probability distribution. The usual approach to improve software</a:t>
            </a:r>
          </a:p>
          <a:p>
            <a:r>
              <a:rPr lang="en-US" sz="1300" dirty="0">
                <a:latin typeface="Arial" pitchFamily="-110" charset="0"/>
              </a:rPr>
              <a:t>quality is to use some form of structured design and testing to identify and eliminate</a:t>
            </a:r>
          </a:p>
          <a:p>
            <a:r>
              <a:rPr lang="en-US" sz="1300" dirty="0">
                <a:latin typeface="Arial" pitchFamily="-110" charset="0"/>
              </a:rPr>
              <a:t>as many bugs as is reasonably possible from a program. The testing usually</a:t>
            </a:r>
          </a:p>
          <a:p>
            <a:r>
              <a:rPr lang="en-US" sz="1300" dirty="0">
                <a:latin typeface="Arial" pitchFamily="-110" charset="0"/>
              </a:rPr>
              <a:t>involves variations of likely inputs and common errors, with the intent of minimizing</a:t>
            </a:r>
          </a:p>
          <a:p>
            <a:r>
              <a:rPr lang="en-US" sz="1300" dirty="0">
                <a:latin typeface="Arial" pitchFamily="-110" charset="0"/>
              </a:rPr>
              <a:t>the number of bugs that would be seen in general use. The concern is not the total</a:t>
            </a:r>
          </a:p>
          <a:p>
            <a:r>
              <a:rPr lang="en-US" sz="1300" dirty="0">
                <a:latin typeface="Arial" pitchFamily="-110" charset="0"/>
              </a:rPr>
              <a:t>number of bugs in a program, but how often they are triggered, resulting in program</a:t>
            </a:r>
          </a:p>
          <a:p>
            <a:r>
              <a:rPr lang="en-US" sz="1300" dirty="0">
                <a:latin typeface="Arial" pitchFamily="-110" charset="0"/>
              </a:rPr>
              <a:t>failure.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Software security differs in that the attacker chooses the probability distribution,</a:t>
            </a:r>
          </a:p>
          <a:p>
            <a:r>
              <a:rPr lang="en-US" sz="1300" dirty="0">
                <a:latin typeface="Arial" pitchFamily="-110" charset="0"/>
              </a:rPr>
              <a:t>targeting specific bugs that result in a failure that can be exploited by the attacker.</a:t>
            </a:r>
          </a:p>
          <a:p>
            <a:r>
              <a:rPr lang="en-US" sz="1300" dirty="0">
                <a:latin typeface="Arial" pitchFamily="-110" charset="0"/>
              </a:rPr>
              <a:t>These bugs may often be triggered by inputs that differ dramatically from what is</a:t>
            </a:r>
          </a:p>
          <a:p>
            <a:r>
              <a:rPr lang="en-US" sz="1300" dirty="0">
                <a:latin typeface="Arial" pitchFamily="-110" charset="0"/>
              </a:rPr>
              <a:t>usually expected and hence are unlikely to be identified by common testing approaches.</a:t>
            </a:r>
          </a:p>
          <a:p>
            <a:endParaRPr lang="en-US" sz="1300" dirty="0">
              <a:latin typeface="Arial" pitchFamily="-110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DFA35-2B9F-1C44-8C2E-7F869A927F01}" type="slidenum">
              <a:rPr lang="en-AU">
                <a:solidFill>
                  <a:prstClr val="black"/>
                </a:solidFill>
              </a:rPr>
              <a:pPr/>
              <a:t>38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Environment variables are a collection of string values inherited by each process</a:t>
            </a:r>
          </a:p>
          <a:p>
            <a:r>
              <a:rPr lang="en-US" sz="1300" dirty="0">
                <a:latin typeface="Arial" pitchFamily="-110" charset="0"/>
              </a:rPr>
              <a:t>from its parent that can affect the way a running process behaves. The operating system</a:t>
            </a:r>
          </a:p>
          <a:p>
            <a:r>
              <a:rPr lang="en-US" sz="1300" dirty="0">
                <a:latin typeface="Arial" pitchFamily="-110" charset="0"/>
              </a:rPr>
              <a:t>includes these in the process’s memory when it is constructed. By default, they</a:t>
            </a:r>
          </a:p>
          <a:p>
            <a:r>
              <a:rPr lang="en-US" sz="1300" dirty="0">
                <a:latin typeface="Arial" pitchFamily="-110" charset="0"/>
              </a:rPr>
              <a:t>are a copy of the parent’s environment variables. However, the request to execute a</a:t>
            </a:r>
          </a:p>
          <a:p>
            <a:r>
              <a:rPr lang="en-US" sz="1300" dirty="0">
                <a:latin typeface="Arial" pitchFamily="-110" charset="0"/>
              </a:rPr>
              <a:t>new program can specify a new collection of values to use instead. A program can</a:t>
            </a:r>
          </a:p>
          <a:p>
            <a:r>
              <a:rPr lang="en-US" sz="1300" dirty="0">
                <a:latin typeface="Arial" pitchFamily="-110" charset="0"/>
              </a:rPr>
              <a:t>modify the environment variables in its process at any time, and these in turn will be</a:t>
            </a:r>
          </a:p>
          <a:p>
            <a:r>
              <a:rPr lang="en-US" sz="1300" dirty="0">
                <a:latin typeface="Arial" pitchFamily="-110" charset="0"/>
              </a:rPr>
              <a:t>passed to its children. Some environment variable names are well known and used</a:t>
            </a:r>
          </a:p>
          <a:p>
            <a:r>
              <a:rPr lang="en-US" sz="1300" dirty="0">
                <a:latin typeface="Arial" pitchFamily="-110" charset="0"/>
              </a:rPr>
              <a:t>by many programs and the operating system. Others may be custom to a specific</a:t>
            </a:r>
          </a:p>
          <a:p>
            <a:r>
              <a:rPr lang="en-US" sz="1300" dirty="0">
                <a:latin typeface="Arial" pitchFamily="-110" charset="0"/>
              </a:rPr>
              <a:t>program. Environment variables are used on a wide variety of operating systems,</a:t>
            </a:r>
          </a:p>
          <a:p>
            <a:r>
              <a:rPr lang="en-US" sz="1300" dirty="0">
                <a:latin typeface="Arial" pitchFamily="-110" charset="0"/>
              </a:rPr>
              <a:t>including all UNIX variants, DOS and Microsoft Windows systems, and others.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Well-known environment variables include the variable PATH, which specifies</a:t>
            </a:r>
          </a:p>
          <a:p>
            <a:r>
              <a:rPr lang="en-US" sz="1300" dirty="0">
                <a:latin typeface="Arial" pitchFamily="-110" charset="0"/>
              </a:rPr>
              <a:t>the set of directories to search for any given command; IFS, which specifies the</a:t>
            </a:r>
          </a:p>
          <a:p>
            <a:r>
              <a:rPr lang="en-US" sz="1300" dirty="0">
                <a:latin typeface="Arial" pitchFamily="-110" charset="0"/>
              </a:rPr>
              <a:t>word boundaries in a shell script; and LD_LIBRARY_PATH, which specifies the list of</a:t>
            </a:r>
          </a:p>
          <a:p>
            <a:r>
              <a:rPr lang="en-US" sz="1300" dirty="0">
                <a:latin typeface="Arial" pitchFamily="-110" charset="0"/>
              </a:rPr>
              <a:t>directories to search for dynamically loadable libraries. All of these have been used</a:t>
            </a:r>
          </a:p>
          <a:p>
            <a:r>
              <a:rPr lang="en-US" sz="1300" dirty="0">
                <a:latin typeface="Arial" pitchFamily="-110" charset="0"/>
              </a:rPr>
              <a:t>to attack programs.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security concern for a program is that these provide another path for</a:t>
            </a:r>
          </a:p>
          <a:p>
            <a:r>
              <a:rPr lang="en-US" sz="1300" dirty="0">
                <a:latin typeface="Arial" pitchFamily="-110" charset="0"/>
              </a:rPr>
              <a:t>untrusted data to enter a program and hence need to be validated. The most common</a:t>
            </a:r>
          </a:p>
          <a:p>
            <a:r>
              <a:rPr lang="en-US" sz="1300" dirty="0">
                <a:latin typeface="Arial" pitchFamily="-110" charset="0"/>
              </a:rPr>
              <a:t>use of these variables in an attack is by a local user on some system attempting</a:t>
            </a:r>
          </a:p>
          <a:p>
            <a:r>
              <a:rPr lang="en-US" sz="1300" dirty="0">
                <a:latin typeface="Arial" pitchFamily="-110" charset="0"/>
              </a:rPr>
              <a:t>to gain increased privileges on the system. The goal is to subvert a program that</a:t>
            </a:r>
          </a:p>
          <a:p>
            <a:r>
              <a:rPr lang="en-US" sz="1300" dirty="0">
                <a:latin typeface="Arial" pitchFamily="-110" charset="0"/>
              </a:rPr>
              <a:t>grants superuser or administrator privileges, coercing it to run code of the attacker’s</a:t>
            </a:r>
          </a:p>
          <a:p>
            <a:r>
              <a:rPr lang="en-US" sz="1300" dirty="0">
                <a:latin typeface="Arial" pitchFamily="-110" charset="0"/>
              </a:rPr>
              <a:t>selection with these higher privileges.</a:t>
            </a:r>
            <a:endParaRPr lang="en-US" b="0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5A159-D742-4049-A804-AD00F671CC7E}" type="slidenum">
              <a:rPr lang="en-AU">
                <a:solidFill>
                  <a:prstClr val="black"/>
                </a:solidFill>
              </a:rPr>
              <a:pPr/>
              <a:t>39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Some of the earliest attacks using environment variables targeted shell scripts</a:t>
            </a:r>
          </a:p>
          <a:p>
            <a:r>
              <a:rPr lang="en-US" sz="1300" dirty="0">
                <a:latin typeface="Arial" pitchFamily="-110" charset="0"/>
              </a:rPr>
              <a:t>that executed with the privileges of their owner rather than the user running them.</a:t>
            </a:r>
          </a:p>
          <a:p>
            <a:r>
              <a:rPr lang="en-US" sz="1300" dirty="0">
                <a:latin typeface="Arial" pitchFamily="-110" charset="0"/>
              </a:rPr>
              <a:t>Consider the simple example script shown in Figure 11.6a . This script, which might</a:t>
            </a:r>
          </a:p>
          <a:p>
            <a:r>
              <a:rPr lang="en-US" sz="1300" dirty="0">
                <a:latin typeface="Arial" pitchFamily="-110" charset="0"/>
              </a:rPr>
              <a:t>be used by an ISP, takes the identity of some user, strips any domain specification if</a:t>
            </a:r>
          </a:p>
          <a:p>
            <a:r>
              <a:rPr lang="en-US" sz="1300" dirty="0">
                <a:latin typeface="Arial" pitchFamily="-110" charset="0"/>
              </a:rPr>
              <a:t>included, and then retrieves the mapping for that user to an IP address. Because that</a:t>
            </a:r>
          </a:p>
          <a:p>
            <a:r>
              <a:rPr lang="en-US" sz="1300" dirty="0">
                <a:latin typeface="Arial" pitchFamily="-110" charset="0"/>
              </a:rPr>
              <a:t>information is held in a directory of privileged user accounting information, general</a:t>
            </a:r>
          </a:p>
          <a:p>
            <a:r>
              <a:rPr lang="en-US" sz="1300" dirty="0">
                <a:latin typeface="Arial" pitchFamily="-110" charset="0"/>
              </a:rPr>
              <a:t>access to that directory is not granted. Instead the script is run with the privileges</a:t>
            </a:r>
          </a:p>
          <a:p>
            <a:r>
              <a:rPr lang="en-US" sz="1300" dirty="0">
                <a:latin typeface="Arial" pitchFamily="-110" charset="0"/>
              </a:rPr>
              <a:t>of its owner, which does have access to the relevant directory. This type of simple</a:t>
            </a:r>
          </a:p>
          <a:p>
            <a:r>
              <a:rPr lang="en-US" sz="1300" dirty="0">
                <a:latin typeface="Arial" pitchFamily="-110" charset="0"/>
              </a:rPr>
              <a:t>utility script is very common on many systems. However, it contains a number of</a:t>
            </a:r>
          </a:p>
          <a:p>
            <a:r>
              <a:rPr lang="en-US" sz="1300" dirty="0">
                <a:latin typeface="Arial" pitchFamily="-110" charset="0"/>
              </a:rPr>
              <a:t>serious flaws. The first concerns the interaction with the PATH environment variable.</a:t>
            </a:r>
          </a:p>
          <a:p>
            <a:r>
              <a:rPr lang="en-US" sz="1300" dirty="0">
                <a:latin typeface="Arial" pitchFamily="-110" charset="0"/>
              </a:rPr>
              <a:t>This simple script calls two separate programs: </a:t>
            </a:r>
            <a:r>
              <a:rPr lang="en-US" sz="1300" dirty="0" err="1">
                <a:latin typeface="Arial" pitchFamily="-110" charset="0"/>
              </a:rPr>
              <a:t>sed</a:t>
            </a:r>
            <a:r>
              <a:rPr lang="en-US" sz="1300" dirty="0">
                <a:latin typeface="Arial" pitchFamily="-110" charset="0"/>
              </a:rPr>
              <a:t> and </a:t>
            </a:r>
            <a:r>
              <a:rPr lang="en-US" sz="1300" dirty="0" err="1">
                <a:latin typeface="Arial" pitchFamily="-110" charset="0"/>
              </a:rPr>
              <a:t>grep</a:t>
            </a:r>
            <a:r>
              <a:rPr lang="en-US" sz="1300" dirty="0">
                <a:latin typeface="Arial" pitchFamily="-110" charset="0"/>
              </a:rPr>
              <a:t>. The programmer</a:t>
            </a:r>
          </a:p>
          <a:p>
            <a:r>
              <a:rPr lang="en-US" sz="1300" dirty="0">
                <a:latin typeface="Arial" pitchFamily="-110" charset="0"/>
              </a:rPr>
              <a:t>assumes that the standard system versions of these scripts would be called. But</a:t>
            </a:r>
          </a:p>
          <a:p>
            <a:r>
              <a:rPr lang="en-US" sz="1300" dirty="0">
                <a:latin typeface="Arial" pitchFamily="-110" charset="0"/>
              </a:rPr>
              <a:t>they are specified just by their filename. To locate the actual program, the shell will</a:t>
            </a:r>
          </a:p>
          <a:p>
            <a:r>
              <a:rPr lang="en-US" sz="1300" dirty="0">
                <a:latin typeface="Arial" pitchFamily="-110" charset="0"/>
              </a:rPr>
              <a:t>search each directory named in the PATH variable for a file with the desired name.</a:t>
            </a:r>
          </a:p>
          <a:p>
            <a:r>
              <a:rPr lang="en-US" sz="1300" dirty="0">
                <a:latin typeface="Arial" pitchFamily="-110" charset="0"/>
              </a:rPr>
              <a:t>The attacker simply has to redefine the PATH variable to include a directory they</a:t>
            </a:r>
          </a:p>
          <a:p>
            <a:r>
              <a:rPr lang="en-US" sz="1300" dirty="0">
                <a:latin typeface="Arial" pitchFamily="-110" charset="0"/>
              </a:rPr>
              <a:t>control, which contains a program called </a:t>
            </a:r>
            <a:r>
              <a:rPr lang="en-US" sz="1300" dirty="0" err="1">
                <a:latin typeface="Arial" pitchFamily="-110" charset="0"/>
              </a:rPr>
              <a:t>grep</a:t>
            </a:r>
            <a:r>
              <a:rPr lang="en-US" sz="1300" dirty="0">
                <a:latin typeface="Arial" pitchFamily="-110" charset="0"/>
              </a:rPr>
              <a:t>, for example. Then when this script</a:t>
            </a:r>
          </a:p>
          <a:p>
            <a:r>
              <a:rPr lang="en-US" sz="1300" dirty="0">
                <a:latin typeface="Arial" pitchFamily="-110" charset="0"/>
              </a:rPr>
              <a:t>is run, the attacker’s </a:t>
            </a:r>
            <a:r>
              <a:rPr lang="en-US" sz="1300" dirty="0" err="1">
                <a:latin typeface="Arial" pitchFamily="-110" charset="0"/>
              </a:rPr>
              <a:t>grep</a:t>
            </a:r>
            <a:r>
              <a:rPr lang="en-US" sz="1300" dirty="0">
                <a:latin typeface="Arial" pitchFamily="-110" charset="0"/>
              </a:rPr>
              <a:t> program is called instead of the standard system version.</a:t>
            </a:r>
          </a:p>
          <a:p>
            <a:r>
              <a:rPr lang="en-US" sz="1300" dirty="0">
                <a:latin typeface="Arial" pitchFamily="-110" charset="0"/>
              </a:rPr>
              <a:t>This program can do whatever the attacker desires, with the privileges granted to the</a:t>
            </a:r>
          </a:p>
          <a:p>
            <a:r>
              <a:rPr lang="en-US" sz="1300" dirty="0">
                <a:latin typeface="Arial" pitchFamily="-110" charset="0"/>
              </a:rPr>
              <a:t>shell script. To address this vulnerability the script could be rewritten to use absolute</a:t>
            </a:r>
          </a:p>
          <a:p>
            <a:r>
              <a:rPr lang="en-US" sz="1300" dirty="0">
                <a:latin typeface="Arial" pitchFamily="-110" charset="0"/>
              </a:rPr>
              <a:t>names for each program. This avoids the use of the PATH variable, though at a cost</a:t>
            </a:r>
          </a:p>
          <a:p>
            <a:r>
              <a:rPr lang="en-US" sz="1300" dirty="0">
                <a:latin typeface="Arial" pitchFamily="-110" charset="0"/>
              </a:rPr>
              <a:t>in readability and portability. Alternatively, the PATH variable could be reset to a</a:t>
            </a:r>
          </a:p>
          <a:p>
            <a:r>
              <a:rPr lang="en-US" sz="1300" dirty="0">
                <a:latin typeface="Arial" pitchFamily="-110" charset="0"/>
              </a:rPr>
              <a:t>known default value by the script, as shown in Figure 11.6b . Unfortunately, this version</a:t>
            </a:r>
          </a:p>
          <a:p>
            <a:r>
              <a:rPr lang="en-US" sz="1300" dirty="0">
                <a:latin typeface="Arial" pitchFamily="-110" charset="0"/>
              </a:rPr>
              <a:t>of the script is still vulnerable, this time due to the IFS variable. This is used</a:t>
            </a:r>
          </a:p>
          <a:p>
            <a:r>
              <a:rPr lang="en-US" sz="1300" dirty="0">
                <a:latin typeface="Arial" pitchFamily="-110" charset="0"/>
              </a:rPr>
              <a:t>to separate the words that form a line of commands. It defaults to a space, tab, or</a:t>
            </a:r>
          </a:p>
          <a:p>
            <a:r>
              <a:rPr lang="en-US" sz="1300" dirty="0">
                <a:latin typeface="Arial" pitchFamily="-110" charset="0"/>
              </a:rPr>
              <a:t>newline character. However, it can be set to any sequence of characters. Consider</a:t>
            </a:r>
          </a:p>
          <a:p>
            <a:r>
              <a:rPr lang="en-US" sz="1300" dirty="0">
                <a:latin typeface="Arial" pitchFamily="-110" charset="0"/>
              </a:rPr>
              <a:t>the effect of including the “=” character in this set. Then the assignment of a new</a:t>
            </a:r>
          </a:p>
          <a:p>
            <a:r>
              <a:rPr lang="en-US" sz="1300" dirty="0">
                <a:latin typeface="Arial" pitchFamily="-110" charset="0"/>
              </a:rPr>
              <a:t>value to the PATH variable is interpreted as a command to execute the program</a:t>
            </a:r>
          </a:p>
          <a:p>
            <a:r>
              <a:rPr lang="en-US" sz="1300" dirty="0">
                <a:latin typeface="Arial" pitchFamily="-110" charset="0"/>
              </a:rPr>
              <a:t>PATH with the list of directories as its argument. If the attacker has also changed the</a:t>
            </a:r>
          </a:p>
          <a:p>
            <a:r>
              <a:rPr lang="en-US" sz="1300" dirty="0">
                <a:latin typeface="Arial" pitchFamily="-110" charset="0"/>
              </a:rPr>
              <a:t>PATH variable to include a directory with an attack program PATH, then this will be</a:t>
            </a:r>
          </a:p>
          <a:p>
            <a:r>
              <a:rPr lang="en-US" sz="1300" dirty="0">
                <a:latin typeface="Arial" pitchFamily="-110" charset="0"/>
              </a:rPr>
              <a:t>executed when the script is run. It is essentially impossible to prevent this form of</a:t>
            </a:r>
          </a:p>
          <a:p>
            <a:r>
              <a:rPr lang="en-US" sz="1300" dirty="0">
                <a:latin typeface="Arial" pitchFamily="-110" charset="0"/>
              </a:rPr>
              <a:t>attack on a shell script. In the worst case, if the script executes as the root user, then</a:t>
            </a:r>
          </a:p>
          <a:p>
            <a:r>
              <a:rPr lang="en-US" sz="1300" dirty="0">
                <a:latin typeface="Arial" pitchFamily="-110" charset="0"/>
              </a:rPr>
              <a:t>total compromise of the system is possible. Some recent UNIX systems do block</a:t>
            </a:r>
          </a:p>
          <a:p>
            <a:r>
              <a:rPr lang="en-US" sz="1300" dirty="0">
                <a:latin typeface="Arial" pitchFamily="-110" charset="0"/>
              </a:rPr>
              <a:t>the setting of critical environment variables such as these for programs executing as</a:t>
            </a:r>
          </a:p>
          <a:p>
            <a:r>
              <a:rPr lang="en-US" sz="1300" dirty="0">
                <a:latin typeface="Arial" pitchFamily="-110" charset="0"/>
              </a:rPr>
              <a:t>root. However, that does not prevent attacks on programs running as other users,</a:t>
            </a:r>
          </a:p>
          <a:p>
            <a:r>
              <a:rPr lang="en-US" sz="1300" dirty="0">
                <a:latin typeface="Arial" pitchFamily="-110" charset="0"/>
              </a:rPr>
              <a:t>possibly with greater access to the system.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It is generally recognized that writing secure, privileged shell scripts is very</a:t>
            </a:r>
          </a:p>
          <a:p>
            <a:r>
              <a:rPr lang="en-US" sz="1300" dirty="0">
                <a:latin typeface="Arial" pitchFamily="-110" charset="0"/>
              </a:rPr>
              <a:t>difficult. Hence their use is strongly discouraged. At best, the recommendation is</a:t>
            </a:r>
          </a:p>
          <a:p>
            <a:r>
              <a:rPr lang="en-US" sz="1300" dirty="0">
                <a:latin typeface="Arial" pitchFamily="-110" charset="0"/>
              </a:rPr>
              <a:t>to change only the group, rather than user, identity and to reset all critical environment</a:t>
            </a:r>
          </a:p>
          <a:p>
            <a:r>
              <a:rPr lang="en-US" sz="1300" dirty="0">
                <a:latin typeface="Arial" pitchFamily="-110" charset="0"/>
              </a:rPr>
              <a:t>variables. This at least ensures the attack cannot gain superuser privileges.</a:t>
            </a:r>
          </a:p>
          <a:p>
            <a:r>
              <a:rPr lang="en-US" sz="1300" dirty="0">
                <a:latin typeface="Arial" pitchFamily="-110" charset="0"/>
              </a:rPr>
              <a:t>If a scripted application is needed, the best solution is to use a compiled wrapper</a:t>
            </a:r>
          </a:p>
          <a:p>
            <a:r>
              <a:rPr lang="en-US" sz="1300" dirty="0">
                <a:latin typeface="Arial" pitchFamily="-110" charset="0"/>
              </a:rPr>
              <a:t>program to call it. The change of owner or group is done using the compiled</a:t>
            </a:r>
          </a:p>
          <a:p>
            <a:r>
              <a:rPr lang="en-US" sz="1300" dirty="0">
                <a:latin typeface="Arial" pitchFamily="-110" charset="0"/>
              </a:rPr>
              <a:t>program, which then constructs a suitably safe set of environment variables before</a:t>
            </a:r>
          </a:p>
          <a:p>
            <a:r>
              <a:rPr lang="en-US" sz="1300" dirty="0">
                <a:latin typeface="Arial" pitchFamily="-110" charset="0"/>
              </a:rPr>
              <a:t>calling the desired script. Correctly implemented, this provides a safe mechanism</a:t>
            </a:r>
          </a:p>
          <a:p>
            <a:r>
              <a:rPr lang="en-US" sz="1300" dirty="0">
                <a:latin typeface="Arial" pitchFamily="-110" charset="0"/>
              </a:rPr>
              <a:t>for executing such scripts. A very good example of this approach is the use of the</a:t>
            </a:r>
          </a:p>
          <a:p>
            <a:r>
              <a:rPr lang="en-US" sz="1300" dirty="0" err="1">
                <a:latin typeface="Arial" pitchFamily="-110" charset="0"/>
              </a:rPr>
              <a:t>suexec</a:t>
            </a:r>
            <a:r>
              <a:rPr lang="en-US" sz="1300" dirty="0">
                <a:latin typeface="Arial" pitchFamily="-110" charset="0"/>
              </a:rPr>
              <a:t> wrapper program by the Apache Web server to execute user CGI scripts.</a:t>
            </a:r>
          </a:p>
          <a:p>
            <a:r>
              <a:rPr lang="en-US" sz="1300" dirty="0">
                <a:latin typeface="Arial" pitchFamily="-110" charset="0"/>
              </a:rPr>
              <a:t>The wrapper program performs a rigorous set of security checks before constructing</a:t>
            </a:r>
          </a:p>
          <a:p>
            <a:r>
              <a:rPr lang="en-US" sz="1300" dirty="0">
                <a:latin typeface="Arial" pitchFamily="-110" charset="0"/>
              </a:rPr>
              <a:t>a safe environment and running the specified script.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835DF-7442-734E-856B-208E7CFB1EAD}" type="slidenum">
              <a:rPr lang="en-AU">
                <a:solidFill>
                  <a:prstClr val="black"/>
                </a:solidFill>
              </a:rPr>
              <a:pPr/>
              <a:t>40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Even if a compiled program is run with elevated privileges, it may still be</a:t>
            </a:r>
          </a:p>
          <a:p>
            <a:r>
              <a:rPr lang="en-US" sz="1300" dirty="0">
                <a:latin typeface="Arial" pitchFamily="-110" charset="0"/>
              </a:rPr>
              <a:t>vulnerable to attacks using environment variables. If this program executes another</a:t>
            </a:r>
          </a:p>
          <a:p>
            <a:r>
              <a:rPr lang="en-US" sz="1300" dirty="0">
                <a:latin typeface="Arial" pitchFamily="-110" charset="0"/>
              </a:rPr>
              <a:t>program, depending on the command used to do this, the PATH variable may still</a:t>
            </a:r>
          </a:p>
          <a:p>
            <a:r>
              <a:rPr lang="en-US" sz="1300" dirty="0">
                <a:latin typeface="Arial" pitchFamily="-110" charset="0"/>
              </a:rPr>
              <a:t>be used to locate it. Hence any such program must reset this to known safe values</a:t>
            </a:r>
          </a:p>
          <a:p>
            <a:r>
              <a:rPr lang="en-US" sz="1300" dirty="0">
                <a:latin typeface="Arial" pitchFamily="-110" charset="0"/>
              </a:rPr>
              <a:t>first. This at least can be done securely. However, there are other vulnerabilities.</a:t>
            </a:r>
          </a:p>
          <a:p>
            <a:r>
              <a:rPr lang="en-US" sz="1300" dirty="0">
                <a:latin typeface="Arial" pitchFamily="-110" charset="0"/>
              </a:rPr>
              <a:t>Essentially all programs on modern computer systems use functionality provided</a:t>
            </a:r>
          </a:p>
          <a:p>
            <a:r>
              <a:rPr lang="en-US" sz="1300" dirty="0">
                <a:latin typeface="Arial" pitchFamily="-110" charset="0"/>
              </a:rPr>
              <a:t>by standard library routines. When the program is compiled and linked, the code</a:t>
            </a:r>
          </a:p>
          <a:p>
            <a:r>
              <a:rPr lang="en-US" sz="1300" dirty="0">
                <a:latin typeface="Arial" pitchFamily="-110" charset="0"/>
              </a:rPr>
              <a:t>for these standard libraries could be included in the executable program file. This</a:t>
            </a:r>
          </a:p>
          <a:p>
            <a:r>
              <a:rPr lang="en-US" sz="1300" dirty="0">
                <a:latin typeface="Arial" pitchFamily="-110" charset="0"/>
              </a:rPr>
              <a:t>is known as a static link. With the use of static links every program loads its own</a:t>
            </a:r>
          </a:p>
          <a:p>
            <a:r>
              <a:rPr lang="en-US" sz="1300" dirty="0">
                <a:latin typeface="Arial" pitchFamily="-110" charset="0"/>
              </a:rPr>
              <a:t>copy of these standard libraries into the computer’s memory. This is wasteful, as</a:t>
            </a:r>
          </a:p>
          <a:p>
            <a:r>
              <a:rPr lang="en-US" sz="1300" dirty="0">
                <a:latin typeface="Arial" pitchFamily="-110" charset="0"/>
              </a:rPr>
              <a:t>all these copies of code are identical. Hence most modern systems support the</a:t>
            </a:r>
          </a:p>
          <a:p>
            <a:r>
              <a:rPr lang="en-US" sz="1300" dirty="0">
                <a:latin typeface="Arial" pitchFamily="-110" charset="0"/>
              </a:rPr>
              <a:t>concept of dynamic linking. A dynamically linked executable program does not</a:t>
            </a:r>
          </a:p>
          <a:p>
            <a:r>
              <a:rPr lang="en-US" sz="1300" dirty="0">
                <a:latin typeface="Arial" pitchFamily="-110" charset="0"/>
              </a:rPr>
              <a:t>include the code for common libraries, but rather has a table of names and pointers</a:t>
            </a:r>
          </a:p>
          <a:p>
            <a:r>
              <a:rPr lang="en-US" sz="1300" dirty="0">
                <a:latin typeface="Arial" pitchFamily="-110" charset="0"/>
              </a:rPr>
              <a:t>to all the functions it needs to use. When the program is loaded into a process, this</a:t>
            </a:r>
          </a:p>
          <a:p>
            <a:r>
              <a:rPr lang="en-US" sz="1300" dirty="0">
                <a:latin typeface="Arial" pitchFamily="-110" charset="0"/>
              </a:rPr>
              <a:t>table is resolved to reference a single copy of any library, shared by all processes</a:t>
            </a:r>
          </a:p>
          <a:p>
            <a:r>
              <a:rPr lang="en-US" sz="1300" dirty="0">
                <a:latin typeface="Arial" pitchFamily="-110" charset="0"/>
              </a:rPr>
              <a:t>needing it on the system. However, there are reasons why different programs may</a:t>
            </a:r>
          </a:p>
          <a:p>
            <a:r>
              <a:rPr lang="en-US" sz="1300" dirty="0">
                <a:latin typeface="Arial" pitchFamily="-110" charset="0"/>
              </a:rPr>
              <a:t>need different versions of libraries with the same name. Hence there is usually</a:t>
            </a:r>
          </a:p>
          <a:p>
            <a:r>
              <a:rPr lang="en-US" sz="1300" dirty="0">
                <a:latin typeface="Arial" pitchFamily="-110" charset="0"/>
              </a:rPr>
              <a:t>a way to specify a list of directories to search for dynamically loaded libraries.</a:t>
            </a:r>
          </a:p>
          <a:p>
            <a:r>
              <a:rPr lang="en-US" sz="1300" dirty="0">
                <a:latin typeface="Arial" pitchFamily="-110" charset="0"/>
              </a:rPr>
              <a:t>On many UNIX systems this is the LD_LIBRARY_PATH environment variable. Its</a:t>
            </a:r>
          </a:p>
          <a:p>
            <a:r>
              <a:rPr lang="en-US" sz="1300" dirty="0">
                <a:latin typeface="Arial" pitchFamily="-110" charset="0"/>
              </a:rPr>
              <a:t>use does provide a degree of flexibility with dynamic libraries. But again it also</a:t>
            </a:r>
          </a:p>
          <a:p>
            <a:r>
              <a:rPr lang="en-US" sz="1300" dirty="0">
                <a:latin typeface="Arial" pitchFamily="-110" charset="0"/>
              </a:rPr>
              <a:t>introduces a possible mechanism for attack. The attacker constructs a custom version</a:t>
            </a:r>
          </a:p>
          <a:p>
            <a:r>
              <a:rPr lang="en-US" sz="1300" dirty="0">
                <a:latin typeface="Arial" pitchFamily="-110" charset="0"/>
              </a:rPr>
              <a:t>of a common library, placing the desired attack code in a function known</a:t>
            </a:r>
          </a:p>
          <a:p>
            <a:r>
              <a:rPr lang="en-US" sz="1300" dirty="0">
                <a:latin typeface="Arial" pitchFamily="-110" charset="0"/>
              </a:rPr>
              <a:t>to be used by some target, dynamically linked program. Then by setting the</a:t>
            </a:r>
          </a:p>
          <a:p>
            <a:r>
              <a:rPr lang="en-US" sz="1300" dirty="0">
                <a:latin typeface="Arial" pitchFamily="-110" charset="0"/>
              </a:rPr>
              <a:t>LD_LIBRARY_PATH variable to reference the attacker’s copy of the library first,</a:t>
            </a:r>
          </a:p>
          <a:p>
            <a:r>
              <a:rPr lang="en-US" sz="1300" dirty="0">
                <a:latin typeface="Arial" pitchFamily="-110" charset="0"/>
              </a:rPr>
              <a:t>when the target program is run and calls the known function, the attacker’s code is</a:t>
            </a:r>
          </a:p>
          <a:p>
            <a:r>
              <a:rPr lang="en-US" sz="1300" dirty="0">
                <a:latin typeface="Arial" pitchFamily="-110" charset="0"/>
              </a:rPr>
              <a:t>run with the privileges of the target program. To prevent this type of attack, a statically</a:t>
            </a:r>
          </a:p>
          <a:p>
            <a:r>
              <a:rPr lang="en-US" sz="1300" dirty="0">
                <a:latin typeface="Arial" pitchFamily="-110" charset="0"/>
              </a:rPr>
              <a:t>linked executable can be used, at a cost of memory efficiency. Alternatively,</a:t>
            </a:r>
          </a:p>
          <a:p>
            <a:r>
              <a:rPr lang="en-US" sz="1300" dirty="0">
                <a:latin typeface="Arial" pitchFamily="-110" charset="0"/>
              </a:rPr>
              <a:t>again some modern operating systems block the use of this environment variable</a:t>
            </a:r>
          </a:p>
          <a:p>
            <a:r>
              <a:rPr lang="en-US" sz="1300" dirty="0">
                <a:latin typeface="Arial" pitchFamily="-110" charset="0"/>
              </a:rPr>
              <a:t>when the program executed runs with different privileges.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Lastly, apart from the standard environment variables, many programs use</a:t>
            </a:r>
          </a:p>
          <a:p>
            <a:r>
              <a:rPr lang="en-US" sz="1300" dirty="0">
                <a:latin typeface="Arial" pitchFamily="-110" charset="0"/>
              </a:rPr>
              <a:t>custom variables to permit users to generically change their behavior just by</a:t>
            </a:r>
          </a:p>
          <a:p>
            <a:r>
              <a:rPr lang="en-US" sz="1300" dirty="0">
                <a:latin typeface="Arial" pitchFamily="-110" charset="0"/>
              </a:rPr>
              <a:t>setting appropriate values for these variables in their startup scripts. Again, such</a:t>
            </a:r>
          </a:p>
          <a:p>
            <a:r>
              <a:rPr lang="en-US" sz="1300" dirty="0">
                <a:latin typeface="Arial" pitchFamily="-110" charset="0"/>
              </a:rPr>
              <a:t>use means these variables constitute untrusted input to the program that needs</a:t>
            </a:r>
          </a:p>
          <a:p>
            <a:r>
              <a:rPr lang="en-US" sz="1300" dirty="0">
                <a:latin typeface="Arial" pitchFamily="-110" charset="0"/>
              </a:rPr>
              <a:t>to be validated. One particular danger is to merge values from such a variable</a:t>
            </a:r>
          </a:p>
          <a:p>
            <a:r>
              <a:rPr lang="en-US" sz="1300" dirty="0">
                <a:latin typeface="Arial" pitchFamily="-110" charset="0"/>
              </a:rPr>
              <a:t>with other information into some buffer. Unless due care is taken, a buffer overflow</a:t>
            </a:r>
          </a:p>
          <a:p>
            <a:r>
              <a:rPr lang="en-US" sz="1300" dirty="0">
                <a:latin typeface="Arial" pitchFamily="-110" charset="0"/>
              </a:rPr>
              <a:t>can occur, with consequences as we discuss in Chapter 10 . Alternatively,</a:t>
            </a:r>
          </a:p>
          <a:p>
            <a:r>
              <a:rPr lang="en-US" sz="1300" dirty="0">
                <a:latin typeface="Arial" pitchFamily="-110" charset="0"/>
              </a:rPr>
              <a:t>any of the issues with correct interpretation of textual information we discuss in</a:t>
            </a:r>
          </a:p>
          <a:p>
            <a:r>
              <a:rPr lang="en-US" sz="1300" dirty="0">
                <a:latin typeface="Arial" pitchFamily="-110" charset="0"/>
              </a:rPr>
              <a:t>Section 11.2 could also apply.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All of these examples illustrate how care is needed to identify the way in which</a:t>
            </a:r>
          </a:p>
          <a:p>
            <a:r>
              <a:rPr lang="en-US" sz="1300" dirty="0">
                <a:latin typeface="Arial" pitchFamily="-110" charset="0"/>
              </a:rPr>
              <a:t>a program interacts with the system in which it executes and to carefully consider</a:t>
            </a:r>
          </a:p>
          <a:p>
            <a:r>
              <a:rPr lang="en-US" sz="1300" dirty="0">
                <a:latin typeface="Arial" pitchFamily="-110" charset="0"/>
              </a:rPr>
              <a:t>the security implications of these assumptions.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49EAD-85AB-3747-BAAB-24C35BF6112D}" type="slidenum">
              <a:rPr lang="en-AU">
                <a:solidFill>
                  <a:prstClr val="black"/>
                </a:solidFill>
              </a:rPr>
              <a:pPr/>
              <a:t>41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consequence of many of the program flaws we discuss in both this chapter and</a:t>
            </a:r>
          </a:p>
          <a:p>
            <a:r>
              <a:rPr lang="en-US" sz="1300" dirty="0">
                <a:latin typeface="Arial" pitchFamily="-110" charset="0"/>
              </a:rPr>
              <a:t>Chapter 10 is that the attacker is able to execute code with the privileges and access</a:t>
            </a:r>
          </a:p>
          <a:p>
            <a:r>
              <a:rPr lang="en-US" sz="1300" dirty="0">
                <a:latin typeface="Arial" pitchFamily="-110" charset="0"/>
              </a:rPr>
              <a:t>rights of the compromised program or service. If these privileges are greater than</a:t>
            </a:r>
          </a:p>
          <a:p>
            <a:r>
              <a:rPr lang="en-US" sz="1300" dirty="0">
                <a:latin typeface="Arial" pitchFamily="-110" charset="0"/>
              </a:rPr>
              <a:t>those available already to the attacker, then this results in a </a:t>
            </a:r>
            <a:r>
              <a:rPr lang="en-US" sz="1300" b="1" dirty="0">
                <a:latin typeface="Arial" pitchFamily="-110" charset="0"/>
              </a:rPr>
              <a:t>privilege escalation , an</a:t>
            </a:r>
          </a:p>
          <a:p>
            <a:r>
              <a:rPr lang="en-US" sz="1300" dirty="0">
                <a:latin typeface="Arial" pitchFamily="-110" charset="0"/>
              </a:rPr>
              <a:t>important stage in the overall attack process. Using the higher levels of privilege</a:t>
            </a:r>
          </a:p>
          <a:p>
            <a:r>
              <a:rPr lang="en-US" sz="1300" dirty="0">
                <a:latin typeface="Arial" pitchFamily="-110" charset="0"/>
              </a:rPr>
              <a:t>may enable the attacker to make changes to the system, ensuring future use of these</a:t>
            </a:r>
          </a:p>
          <a:p>
            <a:r>
              <a:rPr lang="en-US" sz="1300" dirty="0">
                <a:latin typeface="Arial" pitchFamily="-110" charset="0"/>
              </a:rPr>
              <a:t>greater capabilities. This strongly suggests that programs should execute with the</a:t>
            </a:r>
          </a:p>
          <a:p>
            <a:r>
              <a:rPr lang="en-US" sz="1300" dirty="0">
                <a:latin typeface="Arial" pitchFamily="-110" charset="0"/>
              </a:rPr>
              <a:t>least amount of privileges needed to complete their function. This is known as the</a:t>
            </a:r>
          </a:p>
          <a:p>
            <a:r>
              <a:rPr lang="en-US" sz="1300" dirty="0">
                <a:latin typeface="Arial" pitchFamily="-110" charset="0"/>
              </a:rPr>
              <a:t>principle of </a:t>
            </a:r>
            <a:r>
              <a:rPr lang="en-US" sz="1300" b="1" dirty="0">
                <a:latin typeface="Arial" pitchFamily="-110" charset="0"/>
              </a:rPr>
              <a:t>least privilege and is widely recognized as a desirable characteristic in a</a:t>
            </a:r>
          </a:p>
          <a:p>
            <a:r>
              <a:rPr lang="en-US" sz="1300" dirty="0">
                <a:latin typeface="Arial" pitchFamily="-110" charset="0"/>
              </a:rPr>
              <a:t>secure program.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Normally when a user runs a program, it executes with the same privileges and</a:t>
            </a:r>
          </a:p>
          <a:p>
            <a:r>
              <a:rPr lang="en-US" sz="1300" dirty="0">
                <a:latin typeface="Arial" pitchFamily="-110" charset="0"/>
              </a:rPr>
              <a:t>access rights as that user. Exploiting flaws in such a program does not benefit an</a:t>
            </a:r>
          </a:p>
          <a:p>
            <a:r>
              <a:rPr lang="en-US" sz="1300" dirty="0">
                <a:latin typeface="Arial" pitchFamily="-110" charset="0"/>
              </a:rPr>
              <a:t>attacker in relation to privileges, although the attacker may have other goals, such as</a:t>
            </a:r>
          </a:p>
          <a:p>
            <a:r>
              <a:rPr lang="en-US" sz="1300" dirty="0">
                <a:latin typeface="Arial" pitchFamily="-110" charset="0"/>
              </a:rPr>
              <a:t>a denial-of-service attack on the program. However, there are many circumstances</a:t>
            </a:r>
          </a:p>
          <a:p>
            <a:r>
              <a:rPr lang="en-US" sz="1300" dirty="0">
                <a:latin typeface="Arial" pitchFamily="-110" charset="0"/>
              </a:rPr>
              <a:t>when a program needs to utilize resources to which the user is not normally granted</a:t>
            </a:r>
          </a:p>
          <a:p>
            <a:r>
              <a:rPr lang="en-US" sz="1300" dirty="0">
                <a:latin typeface="Arial" pitchFamily="-110" charset="0"/>
              </a:rPr>
              <a:t>access. This may be to provide a finer granularity of access control that the standard</a:t>
            </a:r>
          </a:p>
          <a:p>
            <a:r>
              <a:rPr lang="en-US" sz="1300" dirty="0">
                <a:latin typeface="Arial" pitchFamily="-110" charset="0"/>
              </a:rPr>
              <a:t>system mechanisms support. A common practice is to use a special system login for</a:t>
            </a:r>
          </a:p>
          <a:p>
            <a:r>
              <a:rPr lang="en-US" sz="1300" dirty="0">
                <a:latin typeface="Arial" pitchFamily="-110" charset="0"/>
              </a:rPr>
              <a:t>a service and make all files and directories used by the service assessable only to that</a:t>
            </a:r>
          </a:p>
          <a:p>
            <a:r>
              <a:rPr lang="en-US" sz="1300" dirty="0">
                <a:latin typeface="Arial" pitchFamily="-110" charset="0"/>
              </a:rPr>
              <a:t>login. Any program used to implement the service runs using the access rights of this</a:t>
            </a:r>
          </a:p>
          <a:p>
            <a:r>
              <a:rPr lang="en-US" sz="1300" dirty="0">
                <a:latin typeface="Arial" pitchFamily="-110" charset="0"/>
              </a:rPr>
              <a:t>system user and is regarded as a privileged program. Different operating systems</a:t>
            </a:r>
          </a:p>
          <a:p>
            <a:r>
              <a:rPr lang="en-US" sz="1300" dirty="0">
                <a:latin typeface="Arial" pitchFamily="-110" charset="0"/>
              </a:rPr>
              <a:t>provide different mechanisms to support this concept. UNIX systems use the set</a:t>
            </a:r>
          </a:p>
          <a:p>
            <a:r>
              <a:rPr lang="en-US" sz="1300" dirty="0">
                <a:latin typeface="Arial" pitchFamily="-110" charset="0"/>
              </a:rPr>
              <a:t>user or set group options. The access control lists used in Windows systems provide</a:t>
            </a:r>
          </a:p>
          <a:p>
            <a:r>
              <a:rPr lang="en-US" sz="1300" dirty="0">
                <a:latin typeface="Arial" pitchFamily="-110" charset="0"/>
              </a:rPr>
              <a:t>a means to specify alternate owner or group access rights if desired. We discuss such</a:t>
            </a:r>
          </a:p>
          <a:p>
            <a:r>
              <a:rPr lang="en-US" sz="1300" dirty="0">
                <a:latin typeface="Arial" pitchFamily="-110" charset="0"/>
              </a:rPr>
              <a:t>access control concepts further in Chapter 4 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Whenever a privileged program runs, care must be taken to determine the</a:t>
            </a:r>
          </a:p>
          <a:p>
            <a:r>
              <a:rPr lang="en-US" sz="1300" dirty="0">
                <a:latin typeface="Arial" pitchFamily="-110" charset="0"/>
              </a:rPr>
              <a:t>appropriate user and group privileges required. Any such program is a potential</a:t>
            </a:r>
          </a:p>
          <a:p>
            <a:r>
              <a:rPr lang="en-US" sz="1300" dirty="0">
                <a:latin typeface="Arial" pitchFamily="-110" charset="0"/>
              </a:rPr>
              <a:t>target for an attacker to acquire additional privileges, as we noted in the discussion</a:t>
            </a:r>
          </a:p>
          <a:p>
            <a:r>
              <a:rPr lang="en-US" sz="1300" dirty="0">
                <a:latin typeface="Arial" pitchFamily="-110" charset="0"/>
              </a:rPr>
              <a:t>of concerns regarding environment variables and privileged shell scripts. One key</a:t>
            </a:r>
          </a:p>
          <a:p>
            <a:r>
              <a:rPr lang="en-US" sz="1300" dirty="0">
                <a:latin typeface="Arial" pitchFamily="-110" charset="0"/>
              </a:rPr>
              <a:t>decision involves whether to grant additional user or just group privileges. Where</a:t>
            </a:r>
          </a:p>
          <a:p>
            <a:r>
              <a:rPr lang="en-US" sz="1300" dirty="0">
                <a:latin typeface="Arial" pitchFamily="-110" charset="0"/>
              </a:rPr>
              <a:t>appropriate the latter is generally preferred. This is because on UNIX and related</a:t>
            </a:r>
          </a:p>
          <a:p>
            <a:r>
              <a:rPr lang="en-US" sz="1300" dirty="0">
                <a:latin typeface="Arial" pitchFamily="-110" charset="0"/>
              </a:rPr>
              <a:t>systems, any file created will have the user running the program as the file’s owner,</a:t>
            </a:r>
          </a:p>
          <a:p>
            <a:r>
              <a:rPr lang="en-US" sz="1300" dirty="0">
                <a:latin typeface="Arial" pitchFamily="-110" charset="0"/>
              </a:rPr>
              <a:t>enabling users to be more easily identified. If additional special user privileges</a:t>
            </a:r>
          </a:p>
          <a:p>
            <a:r>
              <a:rPr lang="en-US" sz="1300" dirty="0">
                <a:latin typeface="Arial" pitchFamily="-110" charset="0"/>
              </a:rPr>
              <a:t>are granted, this special user is the owner of any new files, masking the identity of</a:t>
            </a:r>
          </a:p>
          <a:p>
            <a:r>
              <a:rPr lang="en-US" sz="1300" dirty="0">
                <a:latin typeface="Arial" pitchFamily="-110" charset="0"/>
              </a:rPr>
              <a:t>the user running the program. However, there are circumstances when providing</a:t>
            </a:r>
          </a:p>
          <a:p>
            <a:r>
              <a:rPr lang="en-US" sz="1300" dirty="0">
                <a:latin typeface="Arial" pitchFamily="-110" charset="0"/>
              </a:rPr>
              <a:t>privileged group access is not sufficient. In those cases care is needed to manage,</a:t>
            </a:r>
          </a:p>
          <a:p>
            <a:r>
              <a:rPr lang="en-US" sz="1300" dirty="0">
                <a:latin typeface="Arial" pitchFamily="-110" charset="0"/>
              </a:rPr>
              <a:t>and log if necessary, use of these programs.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Another concern is ensuring that any privileged program can modify only those</a:t>
            </a:r>
          </a:p>
          <a:p>
            <a:r>
              <a:rPr lang="en-US" sz="1300" dirty="0">
                <a:latin typeface="Arial" pitchFamily="-110" charset="0"/>
              </a:rPr>
              <a:t>files and directories necessary. A common deficiency found with many privileged</a:t>
            </a:r>
          </a:p>
          <a:p>
            <a:r>
              <a:rPr lang="en-US" sz="1300" dirty="0">
                <a:latin typeface="Arial" pitchFamily="-110" charset="0"/>
              </a:rPr>
              <a:t>programs is for them to have ownership of all associated files and directories. If the</a:t>
            </a:r>
          </a:p>
          <a:p>
            <a:r>
              <a:rPr lang="en-US" sz="1300" dirty="0">
                <a:latin typeface="Arial" pitchFamily="-110" charset="0"/>
              </a:rPr>
              <a:t>program is then compromised, the attacker then has greater scope for modifying and</a:t>
            </a:r>
          </a:p>
          <a:p>
            <a:r>
              <a:rPr lang="en-US" sz="1300" dirty="0">
                <a:latin typeface="Arial" pitchFamily="-110" charset="0"/>
              </a:rPr>
              <a:t>corrupting the system. This violates the principle of least privilege. A very common</a:t>
            </a:r>
          </a:p>
          <a:p>
            <a:r>
              <a:rPr lang="en-US" sz="1300" dirty="0">
                <a:latin typeface="Arial" pitchFamily="-110" charset="0"/>
              </a:rPr>
              <a:t>example of this poor practice is seen in the configuration of many Web servers and</a:t>
            </a:r>
          </a:p>
          <a:p>
            <a:r>
              <a:rPr lang="en-US" sz="1300" dirty="0">
                <a:latin typeface="Arial" pitchFamily="-110" charset="0"/>
              </a:rPr>
              <a:t>their document directories. On most systems the Web server runs with the privilege</a:t>
            </a:r>
          </a:p>
          <a:p>
            <a:r>
              <a:rPr lang="en-US" sz="1300" dirty="0">
                <a:latin typeface="Arial" pitchFamily="-110" charset="0"/>
              </a:rPr>
              <a:t>of a special user, commonly www or similar. Generally the Web server only needs</a:t>
            </a:r>
          </a:p>
          <a:p>
            <a:r>
              <a:rPr lang="en-US" sz="1300" dirty="0">
                <a:latin typeface="Arial" pitchFamily="-110" charset="0"/>
              </a:rPr>
              <a:t>the ability to read files it is serving. The only files it needs write access to are those</a:t>
            </a:r>
          </a:p>
          <a:p>
            <a:r>
              <a:rPr lang="en-US" sz="1300" dirty="0">
                <a:latin typeface="Arial" pitchFamily="-110" charset="0"/>
              </a:rPr>
              <a:t>used to store information provided by CGI scripts, file uploads, and the like. All</a:t>
            </a:r>
          </a:p>
          <a:p>
            <a:r>
              <a:rPr lang="en-US" sz="1300" dirty="0">
                <a:latin typeface="Arial" pitchFamily="-110" charset="0"/>
              </a:rPr>
              <a:t>other files should have write access to the group of users managing them, but not</a:t>
            </a:r>
          </a:p>
          <a:p>
            <a:r>
              <a:rPr lang="en-US" sz="1300" dirty="0">
                <a:latin typeface="Arial" pitchFamily="-110" charset="0"/>
              </a:rPr>
              <a:t>the Web server. However, common practice by system managers with insufficient</a:t>
            </a:r>
          </a:p>
          <a:p>
            <a:r>
              <a:rPr lang="en-US" sz="1300" dirty="0">
                <a:latin typeface="Arial" pitchFamily="-110" charset="0"/>
              </a:rPr>
              <a:t>security awareness is to assign the ownership of most files in the Web document</a:t>
            </a:r>
          </a:p>
          <a:p>
            <a:r>
              <a:rPr lang="en-US" sz="1300" dirty="0">
                <a:latin typeface="Arial" pitchFamily="-110" charset="0"/>
              </a:rPr>
              <a:t>hierarchy to the Web server. Consequently, should the Web server be compromised,</a:t>
            </a:r>
          </a:p>
          <a:p>
            <a:r>
              <a:rPr lang="en-US" sz="1300" dirty="0">
                <a:latin typeface="Arial" pitchFamily="-110" charset="0"/>
              </a:rPr>
              <a:t>the attacker can then change most of the files. The widespread occurrence of Web</a:t>
            </a:r>
          </a:p>
          <a:p>
            <a:r>
              <a:rPr lang="en-US" sz="1300" dirty="0">
                <a:latin typeface="Arial" pitchFamily="-110" charset="0"/>
              </a:rPr>
              <a:t>defacement attacks is a direct consequence of this practice. The server is typically</a:t>
            </a:r>
          </a:p>
          <a:p>
            <a:r>
              <a:rPr lang="en-US" sz="1300" dirty="0">
                <a:latin typeface="Arial" pitchFamily="-110" charset="0"/>
              </a:rPr>
              <a:t>compromised by an attack like the PHP remote code injection attack we discuss in</a:t>
            </a:r>
          </a:p>
          <a:p>
            <a:r>
              <a:rPr lang="en-US" sz="1300" dirty="0">
                <a:latin typeface="Arial" pitchFamily="-110" charset="0"/>
              </a:rPr>
              <a:t>Section 11.2 . This allows the attacker to run any PHP code of their choice with the</a:t>
            </a:r>
          </a:p>
          <a:p>
            <a:r>
              <a:rPr lang="en-US" sz="1300" dirty="0">
                <a:latin typeface="Arial" pitchFamily="-110" charset="0"/>
              </a:rPr>
              <a:t>privileges of the Web server. The attacker may then replace any pages the server has</a:t>
            </a:r>
          </a:p>
          <a:p>
            <a:r>
              <a:rPr lang="en-US" sz="1300" dirty="0">
                <a:latin typeface="Arial" pitchFamily="-110" charset="0"/>
              </a:rPr>
              <a:t>write access to. The result is almost certain embarrassment for the organization. If</a:t>
            </a:r>
          </a:p>
          <a:p>
            <a:r>
              <a:rPr lang="en-US" sz="1300" dirty="0">
                <a:latin typeface="Arial" pitchFamily="-110" charset="0"/>
              </a:rPr>
              <a:t>the attacker accesses or modifies form data saved by previous CGI script users, then</a:t>
            </a:r>
          </a:p>
          <a:p>
            <a:r>
              <a:rPr lang="en-US" sz="1300" dirty="0">
                <a:latin typeface="Arial" pitchFamily="-110" charset="0"/>
              </a:rPr>
              <a:t>more serious consequences can result.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Care is needed to assign the correct file and group ownerships to files and</a:t>
            </a:r>
          </a:p>
          <a:p>
            <a:r>
              <a:rPr lang="en-US" sz="1300" dirty="0">
                <a:latin typeface="Arial" pitchFamily="-110" charset="0"/>
              </a:rPr>
              <a:t>directories managed by privileged programs. Problems can manifest particularly</a:t>
            </a:r>
          </a:p>
          <a:p>
            <a:r>
              <a:rPr lang="en-US" sz="1300" dirty="0">
                <a:latin typeface="Arial" pitchFamily="-110" charset="0"/>
              </a:rPr>
              <a:t>when a program is moved from one computer system to another or when there</a:t>
            </a:r>
          </a:p>
          <a:p>
            <a:r>
              <a:rPr lang="en-US" sz="1300" dirty="0">
                <a:latin typeface="Arial" pitchFamily="-110" charset="0"/>
              </a:rPr>
              <a:t>is a major upgrade of the operating system. The new system might use different</a:t>
            </a:r>
          </a:p>
          <a:p>
            <a:r>
              <a:rPr lang="en-US" sz="1300" dirty="0">
                <a:latin typeface="Arial" pitchFamily="-110" charset="0"/>
              </a:rPr>
              <a:t>defaults for such users and groups. If all affected programs, files, and directories are</a:t>
            </a:r>
          </a:p>
          <a:p>
            <a:r>
              <a:rPr lang="en-US" sz="1300" dirty="0">
                <a:latin typeface="Arial" pitchFamily="-110" charset="0"/>
              </a:rPr>
              <a:t>not correctly updated, then either the service will fail to function as desired or worse</a:t>
            </a:r>
          </a:p>
          <a:p>
            <a:r>
              <a:rPr lang="en-US" sz="1300" dirty="0">
                <a:latin typeface="Arial" pitchFamily="-110" charset="0"/>
              </a:rPr>
              <a:t>may have access to files it should not, which may result in corruption of files. Again</a:t>
            </a:r>
          </a:p>
          <a:p>
            <a:r>
              <a:rPr lang="en-US" sz="1300" dirty="0">
                <a:latin typeface="Arial" pitchFamily="-110" charset="0"/>
              </a:rPr>
              <a:t>this may be seen in moving a Web server to a newer, different system, where the</a:t>
            </a:r>
          </a:p>
          <a:p>
            <a:r>
              <a:rPr lang="en-US" sz="1300" dirty="0">
                <a:latin typeface="Arial" pitchFamily="-110" charset="0"/>
              </a:rPr>
              <a:t>Web server user might change from www to www-data. The affected files may not</a:t>
            </a:r>
          </a:p>
          <a:p>
            <a:r>
              <a:rPr lang="en-US" sz="1300" dirty="0">
                <a:latin typeface="Arial" pitchFamily="-110" charset="0"/>
              </a:rPr>
              <a:t>just be those in the main Web server document hierarchy but may also include files</a:t>
            </a:r>
          </a:p>
          <a:p>
            <a:r>
              <a:rPr lang="en-US" sz="1300" dirty="0">
                <a:latin typeface="Arial" pitchFamily="-110" charset="0"/>
              </a:rPr>
              <a:t>in users’ public Web directories.</a:t>
            </a:r>
          </a:p>
          <a:p>
            <a:endParaRPr lang="en-US" sz="1300" dirty="0">
              <a:latin typeface="Arial" pitchFamily="-110" charset="0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DC367-C9FF-CE4D-BCBA-E083BB08657C}" type="slidenum">
              <a:rPr lang="en-AU">
                <a:solidFill>
                  <a:prstClr val="black"/>
                </a:solidFill>
              </a:rPr>
              <a:pPr/>
              <a:t>42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greatest concerns with privileged programs occur when such programs</a:t>
            </a:r>
          </a:p>
          <a:p>
            <a:r>
              <a:rPr lang="en-US" sz="1300" dirty="0">
                <a:latin typeface="Arial" pitchFamily="-110" charset="0"/>
              </a:rPr>
              <a:t>execute with root or administrator privileges. These provide very high levels of</a:t>
            </a:r>
          </a:p>
          <a:p>
            <a:r>
              <a:rPr lang="en-US" sz="1300" dirty="0">
                <a:latin typeface="Arial" pitchFamily="-110" charset="0"/>
              </a:rPr>
              <a:t>access and control to the system. Acquiring such privileges is typically the major</a:t>
            </a:r>
          </a:p>
          <a:p>
            <a:r>
              <a:rPr lang="en-US" sz="1300" dirty="0">
                <a:latin typeface="Arial" pitchFamily="-110" charset="0"/>
              </a:rPr>
              <a:t>goal of an attacker on any system. Hence any such privileged program is a key</a:t>
            </a:r>
          </a:p>
          <a:p>
            <a:r>
              <a:rPr lang="en-US" sz="1300" dirty="0">
                <a:latin typeface="Arial" pitchFamily="-110" charset="0"/>
              </a:rPr>
              <a:t>target. The principle of least privilege indicates that such access should be granted</a:t>
            </a:r>
          </a:p>
          <a:p>
            <a:r>
              <a:rPr lang="en-US" sz="1300" dirty="0">
                <a:latin typeface="Arial" pitchFamily="-110" charset="0"/>
              </a:rPr>
              <a:t>as rarely and as briefly as possible. Unfortunately, due to the design of operating</a:t>
            </a:r>
          </a:p>
          <a:p>
            <a:r>
              <a:rPr lang="en-US" sz="1300" dirty="0">
                <a:latin typeface="Arial" pitchFamily="-110" charset="0"/>
              </a:rPr>
              <a:t>systems and the need to restrict access to underlying system resources, there are</a:t>
            </a:r>
          </a:p>
          <a:p>
            <a:r>
              <a:rPr lang="en-US" sz="1300" dirty="0">
                <a:latin typeface="Arial" pitchFamily="-110" charset="0"/>
              </a:rPr>
              <a:t>circumstances when such access must be granted. Classic examples include the</a:t>
            </a:r>
          </a:p>
          <a:p>
            <a:r>
              <a:rPr lang="en-US" sz="1300" dirty="0">
                <a:latin typeface="Arial" pitchFamily="-110" charset="0"/>
              </a:rPr>
              <a:t>programs used to allow a user to login or to change passwords on a system; such</a:t>
            </a:r>
          </a:p>
          <a:p>
            <a:r>
              <a:rPr lang="en-US" sz="1300" dirty="0">
                <a:latin typeface="Arial" pitchFamily="-110" charset="0"/>
              </a:rPr>
              <a:t>programs are only accessible to the root user. Another common example is network</a:t>
            </a:r>
          </a:p>
          <a:p>
            <a:r>
              <a:rPr lang="en-US" sz="1300" dirty="0">
                <a:latin typeface="Arial" pitchFamily="-110" charset="0"/>
              </a:rPr>
              <a:t>servers that need to bind to a privileged service port. These include Web, Secure</a:t>
            </a:r>
          </a:p>
          <a:p>
            <a:r>
              <a:rPr lang="en-US" sz="1300" dirty="0">
                <a:latin typeface="Arial" pitchFamily="-110" charset="0"/>
              </a:rPr>
              <a:t>Shell (SSH), SMTP mail delivery, DNS, and many other servers. Traditionally, such</a:t>
            </a:r>
          </a:p>
          <a:p>
            <a:r>
              <a:rPr lang="en-US" sz="1300" dirty="0">
                <a:latin typeface="Arial" pitchFamily="-110" charset="0"/>
              </a:rPr>
              <a:t>server programs executed with root privileges for the entire time they were running.</a:t>
            </a:r>
          </a:p>
          <a:p>
            <a:r>
              <a:rPr lang="en-US" sz="1300" dirty="0">
                <a:latin typeface="Arial" pitchFamily="-110" charset="0"/>
              </a:rPr>
              <a:t>Closer inspection of the privilege requirements reveals that they only need</a:t>
            </a:r>
          </a:p>
          <a:p>
            <a:r>
              <a:rPr lang="en-US" sz="1300" dirty="0">
                <a:latin typeface="Arial" pitchFamily="-110" charset="0"/>
              </a:rPr>
              <a:t>root privileges to initially bind to the desired privileged port. Once this is done</a:t>
            </a:r>
          </a:p>
          <a:p>
            <a:r>
              <a:rPr lang="en-US" sz="1300" dirty="0">
                <a:latin typeface="Arial" pitchFamily="-110" charset="0"/>
              </a:rPr>
              <a:t>the server programs could reduce their user privileges to those of another special</a:t>
            </a:r>
          </a:p>
          <a:p>
            <a:r>
              <a:rPr lang="en-US" sz="1300" dirty="0">
                <a:latin typeface="Arial" pitchFamily="-110" charset="0"/>
              </a:rPr>
              <a:t>system user. Any subsequent attack is then much less significant. The problems</a:t>
            </a:r>
          </a:p>
          <a:p>
            <a:r>
              <a:rPr lang="en-US" sz="1300" dirty="0">
                <a:latin typeface="Arial" pitchFamily="-110" charset="0"/>
              </a:rPr>
              <a:t>resulting from the numerous security bugs in the once widely used </a:t>
            </a:r>
            <a:r>
              <a:rPr lang="en-US" sz="1300" dirty="0" err="1">
                <a:latin typeface="Arial" pitchFamily="-110" charset="0"/>
              </a:rPr>
              <a:t>sendmail</a:t>
            </a:r>
            <a:r>
              <a:rPr lang="en-US" sz="1300" dirty="0">
                <a:latin typeface="Arial" pitchFamily="-110" charset="0"/>
              </a:rPr>
              <a:t> mail</a:t>
            </a:r>
          </a:p>
          <a:p>
            <a:r>
              <a:rPr lang="en-US" sz="1300" dirty="0">
                <a:latin typeface="Arial" pitchFamily="-110" charset="0"/>
              </a:rPr>
              <a:t>delivery program are a direct consequence of it being a large, complex monolithic</a:t>
            </a:r>
          </a:p>
          <a:p>
            <a:r>
              <a:rPr lang="en-US" sz="1300" dirty="0">
                <a:latin typeface="Arial" pitchFamily="-110" charset="0"/>
              </a:rPr>
              <a:t>program that ran continuously as the root user.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We now recognize that good defensive program design requires that large,</a:t>
            </a:r>
          </a:p>
          <a:p>
            <a:r>
              <a:rPr lang="en-US" sz="1300" dirty="0">
                <a:latin typeface="Arial" pitchFamily="-110" charset="0"/>
              </a:rPr>
              <a:t>complex programs be partitioned into smaller modules, each granted the privileges</a:t>
            </a:r>
          </a:p>
          <a:p>
            <a:r>
              <a:rPr lang="en-US" sz="1300" dirty="0">
                <a:latin typeface="Arial" pitchFamily="-110" charset="0"/>
              </a:rPr>
              <a:t>they require, only for as long as they need them. This form of program modularization</a:t>
            </a:r>
          </a:p>
          <a:p>
            <a:r>
              <a:rPr lang="en-US" sz="1300" dirty="0">
                <a:latin typeface="Arial" pitchFamily="-110" charset="0"/>
              </a:rPr>
              <a:t>provides a greater degree of isolation between the components, reducing the</a:t>
            </a:r>
          </a:p>
          <a:p>
            <a:r>
              <a:rPr lang="en-US" sz="1300" dirty="0">
                <a:latin typeface="Arial" pitchFamily="-110" charset="0"/>
              </a:rPr>
              <a:t>consequences of a security breach in one component. In addition, being smaller,</a:t>
            </a:r>
          </a:p>
          <a:p>
            <a:r>
              <a:rPr lang="en-US" sz="1300" dirty="0">
                <a:latin typeface="Arial" pitchFamily="-110" charset="0"/>
              </a:rPr>
              <a:t>each component module is easier to test and verify. Ideally the few components that</a:t>
            </a:r>
          </a:p>
          <a:p>
            <a:r>
              <a:rPr lang="en-US" sz="1300" dirty="0">
                <a:latin typeface="Arial" pitchFamily="-110" charset="0"/>
              </a:rPr>
              <a:t>require elevated privileges can be kept small and subject to much greater scrutiny</a:t>
            </a:r>
          </a:p>
          <a:p>
            <a:r>
              <a:rPr lang="en-US" sz="1300" dirty="0">
                <a:latin typeface="Arial" pitchFamily="-110" charset="0"/>
              </a:rPr>
              <a:t>than the remainder of the program. The popularity of the postfix mail delivery</a:t>
            </a:r>
          </a:p>
          <a:p>
            <a:r>
              <a:rPr lang="en-US" sz="1300" dirty="0">
                <a:latin typeface="Arial" pitchFamily="-110" charset="0"/>
              </a:rPr>
              <a:t>program, now widely replacing the use of </a:t>
            </a:r>
            <a:r>
              <a:rPr lang="en-US" sz="1300" dirty="0" err="1">
                <a:latin typeface="Arial" pitchFamily="-110" charset="0"/>
              </a:rPr>
              <a:t>sendmail</a:t>
            </a:r>
            <a:r>
              <a:rPr lang="en-US" sz="1300" dirty="0">
                <a:latin typeface="Arial" pitchFamily="-110" charset="0"/>
              </a:rPr>
              <a:t> in many organizations, is</a:t>
            </a:r>
          </a:p>
          <a:p>
            <a:r>
              <a:rPr lang="en-US" sz="1300" dirty="0">
                <a:latin typeface="Arial" pitchFamily="-110" charset="0"/>
              </a:rPr>
              <a:t>partly due to its adoption of these more secure design guidelines.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 further technique to minimize privilege is to run potentially vulnerable</a:t>
            </a:r>
          </a:p>
          <a:p>
            <a:r>
              <a:rPr lang="en-US" sz="1300" dirty="0">
                <a:latin typeface="Arial" pitchFamily="-110" charset="0"/>
              </a:rPr>
              <a:t>programs in a specially partitioned and isolated section of the file system. </a:t>
            </a:r>
            <a:r>
              <a:rPr lang="en-US" sz="1300" dirty="0" err="1">
                <a:latin typeface="Arial" pitchFamily="-110" charset="0"/>
              </a:rPr>
              <a:t>UNIXrelated</a:t>
            </a:r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systems provide the </a:t>
            </a:r>
            <a:r>
              <a:rPr lang="en-US" sz="1300" dirty="0" err="1">
                <a:latin typeface="Arial" pitchFamily="-110" charset="0"/>
              </a:rPr>
              <a:t>chroot</a:t>
            </a:r>
            <a:r>
              <a:rPr lang="en-US" sz="1300" dirty="0">
                <a:latin typeface="Arial" pitchFamily="-110" charset="0"/>
              </a:rPr>
              <a:t> system function to limit a program’s view of</a:t>
            </a:r>
          </a:p>
          <a:p>
            <a:r>
              <a:rPr lang="en-US" sz="1300" dirty="0">
                <a:latin typeface="Arial" pitchFamily="-110" charset="0"/>
              </a:rPr>
              <a:t>the file system to just one carefully configured section. This is known as a </a:t>
            </a:r>
            <a:r>
              <a:rPr lang="en-US" sz="1300" dirty="0" err="1">
                <a:latin typeface="Arial" pitchFamily="-110" charset="0"/>
              </a:rPr>
              <a:t>chroot</a:t>
            </a:r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jail . Provided this is configured correctly, even if the program is compromised,</a:t>
            </a:r>
          </a:p>
          <a:p>
            <a:r>
              <a:rPr lang="en-US" sz="1300" dirty="0">
                <a:latin typeface="Arial" pitchFamily="-110" charset="0"/>
              </a:rPr>
              <a:t>it may only access or modify files in the </a:t>
            </a:r>
            <a:r>
              <a:rPr lang="en-US" sz="1300" dirty="0" err="1">
                <a:latin typeface="Arial" pitchFamily="-110" charset="0"/>
              </a:rPr>
              <a:t>chroot</a:t>
            </a:r>
            <a:r>
              <a:rPr lang="en-US" sz="1300" dirty="0">
                <a:latin typeface="Arial" pitchFamily="-110" charset="0"/>
              </a:rPr>
              <a:t> jail section of the file system.</a:t>
            </a:r>
          </a:p>
          <a:p>
            <a:r>
              <a:rPr lang="en-US" sz="1300" dirty="0">
                <a:latin typeface="Arial" pitchFamily="-110" charset="0"/>
              </a:rPr>
              <a:t>Unfortunately, correct configuration of </a:t>
            </a:r>
            <a:r>
              <a:rPr lang="en-US" sz="1300" dirty="0" err="1">
                <a:latin typeface="Arial" pitchFamily="-110" charset="0"/>
              </a:rPr>
              <a:t>chroot</a:t>
            </a:r>
            <a:r>
              <a:rPr lang="en-US" sz="1300" dirty="0">
                <a:latin typeface="Arial" pitchFamily="-110" charset="0"/>
              </a:rPr>
              <a:t> jail is difficult. If created incorrectly,</a:t>
            </a:r>
          </a:p>
          <a:p>
            <a:r>
              <a:rPr lang="en-US" sz="1300" dirty="0">
                <a:latin typeface="Arial" pitchFamily="-110" charset="0"/>
              </a:rPr>
              <a:t>the program may either fail to run correctly or worse may still be able to</a:t>
            </a:r>
          </a:p>
          <a:p>
            <a:r>
              <a:rPr lang="en-US" sz="1300" dirty="0">
                <a:latin typeface="Arial" pitchFamily="-110" charset="0"/>
              </a:rPr>
              <a:t>interact with files outside the jail. While the use of a </a:t>
            </a:r>
            <a:r>
              <a:rPr lang="en-US" sz="1300" dirty="0" err="1">
                <a:latin typeface="Arial" pitchFamily="-110" charset="0"/>
              </a:rPr>
              <a:t>chroot</a:t>
            </a:r>
            <a:r>
              <a:rPr lang="en-US" sz="1300" dirty="0">
                <a:latin typeface="Arial" pitchFamily="-110" charset="0"/>
              </a:rPr>
              <a:t> jail can significantly</a:t>
            </a:r>
          </a:p>
          <a:p>
            <a:r>
              <a:rPr lang="en-US" sz="1300" dirty="0">
                <a:latin typeface="Arial" pitchFamily="-110" charset="0"/>
              </a:rPr>
              <a:t>limit the consequences of compromise, it is not suitable for all circumstances, and</a:t>
            </a:r>
          </a:p>
          <a:p>
            <a:r>
              <a:rPr lang="en-US" sz="1300" dirty="0">
                <a:latin typeface="Arial" pitchFamily="-110" charset="0"/>
              </a:rPr>
              <a:t>nor is it a complete security solution.</a:t>
            </a:r>
            <a:endParaRPr lang="en-US" b="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5D578-EA4E-5B4E-8F3F-B5267F7EBEB6}" type="slidenum">
              <a:rPr lang="en-AU">
                <a:solidFill>
                  <a:prstClr val="black"/>
                </a:solidFill>
              </a:rPr>
              <a:pPr/>
              <a:t>43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Except on very small, embedded systems, no computer program contains all of</a:t>
            </a:r>
          </a:p>
          <a:p>
            <a:r>
              <a:rPr lang="en-US" sz="1300" dirty="0">
                <a:latin typeface="Arial" pitchFamily="-110" charset="0"/>
              </a:rPr>
              <a:t>the code it needs to execute. Rather, programs make calls to the operating system</a:t>
            </a:r>
          </a:p>
          <a:p>
            <a:r>
              <a:rPr lang="en-US" sz="1300" dirty="0">
                <a:latin typeface="Arial" pitchFamily="-110" charset="0"/>
              </a:rPr>
              <a:t>to access the system’s resources and to standard library functions to perform</a:t>
            </a:r>
          </a:p>
          <a:p>
            <a:r>
              <a:rPr lang="en-US" sz="1300" dirty="0">
                <a:latin typeface="Arial" pitchFamily="-110" charset="0"/>
              </a:rPr>
              <a:t>common operations. When using such functions, programmers commonly make</a:t>
            </a:r>
          </a:p>
          <a:p>
            <a:r>
              <a:rPr lang="en-US" sz="1300" dirty="0">
                <a:latin typeface="Arial" pitchFamily="-110" charset="0"/>
              </a:rPr>
              <a:t>assumptions about how they actually operate. Most of the time they do indeed</a:t>
            </a:r>
          </a:p>
          <a:p>
            <a:r>
              <a:rPr lang="en-US" sz="1300" dirty="0">
                <a:latin typeface="Arial" pitchFamily="-110" charset="0"/>
              </a:rPr>
              <a:t>seem to perform as expected. However, there are circumstances when the assumptions</a:t>
            </a:r>
          </a:p>
          <a:p>
            <a:r>
              <a:rPr lang="en-US" sz="1300" dirty="0">
                <a:latin typeface="Arial" pitchFamily="-110" charset="0"/>
              </a:rPr>
              <a:t>a programmer makes about these functions are not correct. The result can</a:t>
            </a:r>
          </a:p>
          <a:p>
            <a:r>
              <a:rPr lang="en-US" sz="1300" dirty="0">
                <a:latin typeface="Arial" pitchFamily="-110" charset="0"/>
              </a:rPr>
              <a:t>be that the program does not perform as expected. Part of the reason for this is</a:t>
            </a:r>
          </a:p>
          <a:p>
            <a:r>
              <a:rPr lang="en-US" sz="1300" dirty="0">
                <a:latin typeface="Arial" pitchFamily="-110" charset="0"/>
              </a:rPr>
              <a:t>that programmers tend to focus on the particular program they are developing and</a:t>
            </a:r>
          </a:p>
          <a:p>
            <a:r>
              <a:rPr lang="en-US" sz="1300" dirty="0">
                <a:latin typeface="Arial" pitchFamily="-110" charset="0"/>
              </a:rPr>
              <a:t>view it in isolation. However, on most systems this program will simply be one of</a:t>
            </a:r>
          </a:p>
          <a:p>
            <a:r>
              <a:rPr lang="en-US" sz="1300" dirty="0">
                <a:latin typeface="Arial" pitchFamily="-110" charset="0"/>
              </a:rPr>
              <a:t>many running and sharing the available system resources. The operating system</a:t>
            </a:r>
          </a:p>
          <a:p>
            <a:r>
              <a:rPr lang="en-US" sz="1300" dirty="0">
                <a:latin typeface="Arial" pitchFamily="-110" charset="0"/>
              </a:rPr>
              <a:t>and library functions attempt to manage their resources in a manner that provides</a:t>
            </a:r>
          </a:p>
          <a:p>
            <a:r>
              <a:rPr lang="en-US" sz="1300" dirty="0">
                <a:latin typeface="Arial" pitchFamily="-110" charset="0"/>
              </a:rPr>
              <a:t>the best performance to all the programs running on the system. This does</a:t>
            </a:r>
          </a:p>
          <a:p>
            <a:r>
              <a:rPr lang="en-US" sz="1300" dirty="0">
                <a:latin typeface="Arial" pitchFamily="-110" charset="0"/>
              </a:rPr>
              <a:t>result in requests for services being buffered, </a:t>
            </a:r>
            <a:r>
              <a:rPr lang="en-US" sz="1300" dirty="0" err="1">
                <a:latin typeface="Arial" pitchFamily="-110" charset="0"/>
              </a:rPr>
              <a:t>resequenced</a:t>
            </a:r>
            <a:r>
              <a:rPr lang="en-US" sz="1300" dirty="0">
                <a:latin typeface="Arial" pitchFamily="-110" charset="0"/>
              </a:rPr>
              <a:t>, or otherwise modified</a:t>
            </a:r>
          </a:p>
          <a:p>
            <a:r>
              <a:rPr lang="en-US" sz="1300" dirty="0">
                <a:latin typeface="Arial" pitchFamily="-110" charset="0"/>
              </a:rPr>
              <a:t>to optimize system use. Unfortunately, there are times when these optimizations</a:t>
            </a:r>
          </a:p>
          <a:p>
            <a:r>
              <a:rPr lang="en-US" sz="1300" dirty="0">
                <a:latin typeface="Arial" pitchFamily="-110" charset="0"/>
              </a:rPr>
              <a:t>conflict with the goals of the program. Unless the programmer is aware of these</a:t>
            </a:r>
          </a:p>
          <a:p>
            <a:r>
              <a:rPr lang="en-US" sz="1300" dirty="0">
                <a:latin typeface="Arial" pitchFamily="-110" charset="0"/>
              </a:rPr>
              <a:t>interactions and explicitly codes for them, the resulting program may not perform</a:t>
            </a:r>
          </a:p>
          <a:p>
            <a:r>
              <a:rPr lang="en-US" sz="1300" dirty="0">
                <a:latin typeface="Arial" pitchFamily="-110" charset="0"/>
              </a:rPr>
              <a:t>as expected.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76450-052B-D94B-BB1B-62B9F38B0A4A}" type="slidenum">
              <a:rPr lang="en-AU">
                <a:solidFill>
                  <a:prstClr val="black"/>
                </a:solidFill>
              </a:rPr>
              <a:pPr/>
              <a:t>44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An excellent illustration of these issues is given by </a:t>
            </a:r>
            <a:r>
              <a:rPr lang="en-US" sz="1300" dirty="0" err="1">
                <a:latin typeface="Arial" pitchFamily="-110" charset="0"/>
              </a:rPr>
              <a:t>Venema</a:t>
            </a:r>
            <a:r>
              <a:rPr lang="en-US" sz="1300" dirty="0">
                <a:latin typeface="Arial" pitchFamily="-110" charset="0"/>
              </a:rPr>
              <a:t> in his discussion</a:t>
            </a:r>
          </a:p>
          <a:p>
            <a:r>
              <a:rPr lang="en-US" sz="1300" dirty="0">
                <a:latin typeface="Arial" pitchFamily="-110" charset="0"/>
              </a:rPr>
              <a:t>of the design of a secure file shredding program [VENE06]. The problem is how</a:t>
            </a:r>
          </a:p>
          <a:p>
            <a:r>
              <a:rPr lang="en-US" sz="1300" dirty="0">
                <a:latin typeface="Arial" pitchFamily="-110" charset="0"/>
              </a:rPr>
              <a:t>to securely delete a file so that its contents cannot subsequently be recovered. Just</a:t>
            </a:r>
          </a:p>
          <a:p>
            <a:r>
              <a:rPr lang="en-US" sz="1300" dirty="0">
                <a:latin typeface="Arial" pitchFamily="-110" charset="0"/>
              </a:rPr>
              <a:t>using the standard file delete utility or system call does not suffice, as this simply</a:t>
            </a:r>
          </a:p>
          <a:p>
            <a:r>
              <a:rPr lang="en-US" sz="1300" dirty="0">
                <a:latin typeface="Arial" pitchFamily="-110" charset="0"/>
              </a:rPr>
              <a:t>removes the linkage between the file’s name and its contents. The contents still</a:t>
            </a:r>
          </a:p>
          <a:p>
            <a:r>
              <a:rPr lang="en-US" sz="1300" dirty="0">
                <a:latin typeface="Arial" pitchFamily="-110" charset="0"/>
              </a:rPr>
              <a:t>exist on the disk until those blocks are eventually reused in another file. Reversing</a:t>
            </a:r>
          </a:p>
          <a:p>
            <a:r>
              <a:rPr lang="en-US" sz="1300" dirty="0">
                <a:latin typeface="Arial" pitchFamily="-110" charset="0"/>
              </a:rPr>
              <a:t>this operation is relatively straightforward, and undelete programs have existed</a:t>
            </a:r>
          </a:p>
          <a:p>
            <a:r>
              <a:rPr lang="en-US" sz="1300" dirty="0">
                <a:latin typeface="Arial" pitchFamily="-110" charset="0"/>
              </a:rPr>
              <a:t>for many years to do this. Even when blocks from a deleted file are reused, the</a:t>
            </a:r>
          </a:p>
          <a:p>
            <a:r>
              <a:rPr lang="en-US" sz="1300" dirty="0">
                <a:latin typeface="Arial" pitchFamily="-110" charset="0"/>
              </a:rPr>
              <a:t>data in the files can still be recovered because not all traces of the previous bit</a:t>
            </a:r>
          </a:p>
          <a:p>
            <a:r>
              <a:rPr lang="en-US" sz="1300" dirty="0">
                <a:latin typeface="Arial" pitchFamily="-110" charset="0"/>
              </a:rPr>
              <a:t>values are removed [GUTM96]. Consequently, the standard recommendation is</a:t>
            </a:r>
          </a:p>
          <a:p>
            <a:r>
              <a:rPr lang="en-US" sz="1300" dirty="0">
                <a:latin typeface="Arial" pitchFamily="-110" charset="0"/>
              </a:rPr>
              <a:t>to repeatedly overwrite the data contents with several distinct bit patterns to minimize</a:t>
            </a:r>
          </a:p>
          <a:p>
            <a:r>
              <a:rPr lang="en-US" sz="1300" dirty="0">
                <a:latin typeface="Arial" pitchFamily="-110" charset="0"/>
              </a:rPr>
              <a:t>the likelihood of the original data being recovered. Hence a secure file shredding</a:t>
            </a:r>
          </a:p>
          <a:p>
            <a:r>
              <a:rPr lang="en-US" sz="1300" dirty="0">
                <a:latin typeface="Arial" pitchFamily="-110" charset="0"/>
              </a:rPr>
              <a:t>program might perhaps implement the algorithm like that shown in Figure</a:t>
            </a:r>
          </a:p>
          <a:p>
            <a:r>
              <a:rPr lang="en-US" sz="1300" dirty="0">
                <a:latin typeface="Arial" pitchFamily="-110" charset="0"/>
              </a:rPr>
              <a:t>11.7a . However, when an obvious implementation of this algorithm is tried, the</a:t>
            </a:r>
          </a:p>
          <a:p>
            <a:r>
              <a:rPr lang="en-US" sz="1300" dirty="0">
                <a:latin typeface="Arial" pitchFamily="-110" charset="0"/>
              </a:rPr>
              <a:t>file contents were still recoverable afterwards. </a:t>
            </a:r>
            <a:r>
              <a:rPr lang="en-US" sz="1300" dirty="0" err="1">
                <a:latin typeface="Arial" pitchFamily="-110" charset="0"/>
              </a:rPr>
              <a:t>Venema</a:t>
            </a:r>
            <a:r>
              <a:rPr lang="en-US" sz="1300" dirty="0">
                <a:latin typeface="Arial" pitchFamily="-110" charset="0"/>
              </a:rPr>
              <a:t> details a number of flaws</a:t>
            </a:r>
          </a:p>
          <a:p>
            <a:r>
              <a:rPr lang="en-US" sz="1300" dirty="0">
                <a:latin typeface="Arial" pitchFamily="-110" charset="0"/>
              </a:rPr>
              <a:t>in this algorithm that mean the program does not behave as expected. These flaws</a:t>
            </a:r>
          </a:p>
          <a:p>
            <a:r>
              <a:rPr lang="en-US" sz="1300" dirty="0">
                <a:latin typeface="Arial" pitchFamily="-110" charset="0"/>
              </a:rPr>
              <a:t>relate to incorrect assumptions about how the relevant system functions operate</a:t>
            </a:r>
          </a:p>
          <a:p>
            <a:r>
              <a:rPr lang="en-US" sz="1300" dirty="0">
                <a:latin typeface="Arial" pitchFamily="-110" charset="0"/>
              </a:rPr>
              <a:t>and include the following: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When the file is opened for writing, the system will write the new data to</a:t>
            </a:r>
          </a:p>
          <a:p>
            <a:r>
              <a:rPr lang="en-US" sz="1300" dirty="0">
                <a:latin typeface="Arial" pitchFamily="-110" charset="0"/>
              </a:rPr>
              <a:t>same disk blocks as the original data. In practice, the operating system may</a:t>
            </a:r>
          </a:p>
          <a:p>
            <a:r>
              <a:rPr lang="en-US" sz="1300" dirty="0">
                <a:latin typeface="Arial" pitchFamily="-110" charset="0"/>
              </a:rPr>
              <a:t>well assume that the existing data are no longer required, remove them from</a:t>
            </a:r>
          </a:p>
          <a:p>
            <a:r>
              <a:rPr lang="en-US" sz="1300" dirty="0">
                <a:latin typeface="Arial" pitchFamily="-110" charset="0"/>
              </a:rPr>
              <a:t>association with the file, and then allocate new unused blocks to write the data</a:t>
            </a:r>
          </a:p>
          <a:p>
            <a:r>
              <a:rPr lang="en-US" sz="1300" dirty="0">
                <a:latin typeface="Arial" pitchFamily="-110" charset="0"/>
              </a:rPr>
              <a:t>to. What the program should do is open the file for update, indicating to the</a:t>
            </a:r>
          </a:p>
          <a:p>
            <a:r>
              <a:rPr lang="en-US" sz="1300" dirty="0">
                <a:latin typeface="Arial" pitchFamily="-110" charset="0"/>
              </a:rPr>
              <a:t>operating system that the existing data are still required.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• When the file is overwritten with pattern, the data are written immediately</a:t>
            </a:r>
          </a:p>
          <a:p>
            <a:r>
              <a:rPr lang="en-US" sz="1300" dirty="0">
                <a:latin typeface="Arial" pitchFamily="-110" charset="0"/>
              </a:rPr>
              <a:t>to disk. In the first instance the data are copied into a buffer in the application,</a:t>
            </a:r>
          </a:p>
          <a:p>
            <a:r>
              <a:rPr lang="en-US" sz="1300" dirty="0">
                <a:latin typeface="Arial" pitchFamily="-110" charset="0"/>
              </a:rPr>
              <a:t>managed by the standard library file I/O routines. These routines delay</a:t>
            </a:r>
          </a:p>
          <a:p>
            <a:r>
              <a:rPr lang="en-US" sz="1300" dirty="0">
                <a:latin typeface="Arial" pitchFamily="-110" charset="0"/>
              </a:rPr>
              <a:t>writing this buffer until it is sufficiently full, the program flushes the buffer,</a:t>
            </a:r>
          </a:p>
          <a:p>
            <a:r>
              <a:rPr lang="en-US" sz="1300" dirty="0">
                <a:latin typeface="Arial" pitchFamily="-110" charset="0"/>
              </a:rPr>
              <a:t>or the file is closed. If the file is relatively small, this buffer may never fill up</a:t>
            </a:r>
          </a:p>
          <a:p>
            <a:r>
              <a:rPr lang="en-US" sz="1300" dirty="0">
                <a:latin typeface="Arial" pitchFamily="-110" charset="0"/>
              </a:rPr>
              <a:t>before the program loops round, seeks back to the start of the file, and writes</a:t>
            </a:r>
          </a:p>
          <a:p>
            <a:r>
              <a:rPr lang="en-US" sz="1300" dirty="0">
                <a:latin typeface="Arial" pitchFamily="-110" charset="0"/>
              </a:rPr>
              <a:t>the next pattern. In such a case the library code will decide that because the</a:t>
            </a:r>
          </a:p>
          <a:p>
            <a:r>
              <a:rPr lang="en-US" sz="1300" dirty="0">
                <a:latin typeface="Arial" pitchFamily="-110" charset="0"/>
              </a:rPr>
              <a:t>previously written data have changed, there is no need to write the data to</a:t>
            </a:r>
          </a:p>
          <a:p>
            <a:r>
              <a:rPr lang="en-US" sz="1300" dirty="0">
                <a:latin typeface="Arial" pitchFamily="-110" charset="0"/>
              </a:rPr>
              <a:t>disk. The program needs to explicitly insist that the buffer be flushed after</a:t>
            </a:r>
          </a:p>
          <a:p>
            <a:r>
              <a:rPr lang="en-US" sz="1300" dirty="0">
                <a:latin typeface="Arial" pitchFamily="-110" charset="0"/>
              </a:rPr>
              <a:t>each pattern is written.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• When the I/O buffers are flushed and the file is closed, the data are then written</a:t>
            </a:r>
          </a:p>
          <a:p>
            <a:r>
              <a:rPr lang="en-US" sz="1300" dirty="0">
                <a:latin typeface="Arial" pitchFamily="-110" charset="0"/>
              </a:rPr>
              <a:t>to disk. However, there is another layer of buffering in the operating system’s</a:t>
            </a:r>
          </a:p>
          <a:p>
            <a:r>
              <a:rPr lang="en-US" sz="1300" dirty="0">
                <a:latin typeface="Arial" pitchFamily="-110" charset="0"/>
              </a:rPr>
              <a:t>file handling code. This layer buffers information being read from and written</a:t>
            </a:r>
          </a:p>
          <a:p>
            <a:r>
              <a:rPr lang="en-US" sz="1300" dirty="0">
                <a:latin typeface="Arial" pitchFamily="-110" charset="0"/>
              </a:rPr>
              <a:t>to files by all of the processes currently running on the computer system. It</a:t>
            </a:r>
          </a:p>
          <a:p>
            <a:r>
              <a:rPr lang="en-US" sz="1300" dirty="0">
                <a:latin typeface="Arial" pitchFamily="-110" charset="0"/>
              </a:rPr>
              <a:t>then reorders and schedules these data for reading and writing to make the</a:t>
            </a:r>
          </a:p>
          <a:p>
            <a:r>
              <a:rPr lang="en-US" sz="1300" dirty="0">
                <a:latin typeface="Arial" pitchFamily="-110" charset="0"/>
              </a:rPr>
              <a:t>most efficient use of physical device accesses. Even if the program flushes the</a:t>
            </a:r>
          </a:p>
          <a:p>
            <a:r>
              <a:rPr lang="en-US" sz="1300" dirty="0">
                <a:latin typeface="Arial" pitchFamily="-110" charset="0"/>
              </a:rPr>
              <a:t>data out of the application buffer into the file system buffer, the data will not</a:t>
            </a:r>
          </a:p>
          <a:p>
            <a:r>
              <a:rPr lang="en-US" sz="1300" dirty="0">
                <a:latin typeface="Arial" pitchFamily="-110" charset="0"/>
              </a:rPr>
              <a:t>be immediately written. If new replacement data are flushed from the program,</a:t>
            </a:r>
          </a:p>
          <a:p>
            <a:r>
              <a:rPr lang="en-US" sz="1300" dirty="0">
                <a:latin typeface="Arial" pitchFamily="-110" charset="0"/>
              </a:rPr>
              <a:t>again they will most likely replace the previous data and not be written to disk,</a:t>
            </a:r>
          </a:p>
          <a:p>
            <a:r>
              <a:rPr lang="en-US" sz="1300" dirty="0">
                <a:latin typeface="Arial" pitchFamily="-110" charset="0"/>
              </a:rPr>
              <a:t>because the file system code will assume that the earlier values are no longer</a:t>
            </a:r>
          </a:p>
          <a:p>
            <a:r>
              <a:rPr lang="en-US" sz="1300" dirty="0">
                <a:latin typeface="Arial" pitchFamily="-110" charset="0"/>
              </a:rPr>
              <a:t>required. The program must insist that the file system synchronize the data</a:t>
            </a:r>
          </a:p>
          <a:p>
            <a:r>
              <a:rPr lang="en-US" sz="1300" dirty="0">
                <a:latin typeface="Arial" pitchFamily="-110" charset="0"/>
              </a:rPr>
              <a:t>with the values on the device in order to ensure that the data are physically</a:t>
            </a:r>
          </a:p>
          <a:p>
            <a:r>
              <a:rPr lang="en-US" sz="1300" dirty="0">
                <a:latin typeface="Arial" pitchFamily="-110" charset="0"/>
              </a:rPr>
              <a:t>transferred to the device. However, doing this results in a performance penalty</a:t>
            </a:r>
          </a:p>
          <a:p>
            <a:r>
              <a:rPr lang="en-US" sz="1300" dirty="0">
                <a:latin typeface="Arial" pitchFamily="-110" charset="0"/>
              </a:rPr>
              <a:t>on the system because it forces device accesses to occur at less than optimal</a:t>
            </a:r>
          </a:p>
          <a:p>
            <a:r>
              <a:rPr lang="en-US" sz="1300" dirty="0">
                <a:latin typeface="Arial" pitchFamily="-110" charset="0"/>
              </a:rPr>
              <a:t>times. This penalty impacts not just this file shredding program but every</a:t>
            </a:r>
          </a:p>
          <a:p>
            <a:r>
              <a:rPr lang="en-US" sz="1300" dirty="0">
                <a:latin typeface="Arial" pitchFamily="-110" charset="0"/>
              </a:rPr>
              <a:t>program currently running on the system.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With these changes, the algorithm for a secure file shredding program changes</a:t>
            </a:r>
          </a:p>
          <a:p>
            <a:r>
              <a:rPr lang="en-US" sz="1300" dirty="0">
                <a:latin typeface="Arial" pitchFamily="-110" charset="0"/>
              </a:rPr>
              <a:t>to that shown in Figure 11.7b . This is certainly more likely to achieve the desired</a:t>
            </a:r>
          </a:p>
          <a:p>
            <a:r>
              <a:rPr lang="en-US" sz="1300" dirty="0">
                <a:latin typeface="Arial" pitchFamily="-110" charset="0"/>
              </a:rPr>
              <a:t>result; however, examined more closely, there are yet more concerns.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Modern disk drives and other storage devices are managed by smart controllers,</a:t>
            </a:r>
          </a:p>
          <a:p>
            <a:r>
              <a:rPr lang="en-US" sz="1300" dirty="0">
                <a:latin typeface="Arial" pitchFamily="-110" charset="0"/>
              </a:rPr>
              <a:t>which are dedicated processors with their own memory. When the operating</a:t>
            </a:r>
          </a:p>
          <a:p>
            <a:r>
              <a:rPr lang="en-US" sz="1300" dirty="0">
                <a:latin typeface="Arial" pitchFamily="-110" charset="0"/>
              </a:rPr>
              <a:t>system transfers data to such a device, the data are stored in buffers in the controller’s</a:t>
            </a:r>
          </a:p>
          <a:p>
            <a:r>
              <a:rPr lang="en-US" sz="1300" dirty="0">
                <a:latin typeface="Arial" pitchFamily="-110" charset="0"/>
              </a:rPr>
              <a:t>memory. The controller also attempts to optimize the sequence of transfers</a:t>
            </a:r>
          </a:p>
          <a:p>
            <a:r>
              <a:rPr lang="en-US" sz="1300" dirty="0">
                <a:latin typeface="Arial" pitchFamily="-110" charset="0"/>
              </a:rPr>
              <a:t>to the actual device. If it detects that the same data block is being written multiple</a:t>
            </a:r>
          </a:p>
          <a:p>
            <a:r>
              <a:rPr lang="en-US" sz="1300" dirty="0">
                <a:latin typeface="Arial" pitchFamily="-110" charset="0"/>
              </a:rPr>
              <a:t>times, the controller may discard the earlier data values. To prevent this the program</a:t>
            </a:r>
          </a:p>
          <a:p>
            <a:r>
              <a:rPr lang="en-US" sz="1300" dirty="0">
                <a:latin typeface="Arial" pitchFamily="-110" charset="0"/>
              </a:rPr>
              <a:t>needs some way to command the controller to write all pending data. Unfortunately,</a:t>
            </a:r>
          </a:p>
          <a:p>
            <a:r>
              <a:rPr lang="en-US" sz="1300" dirty="0">
                <a:latin typeface="Arial" pitchFamily="-110" charset="0"/>
              </a:rPr>
              <a:t>there is no standard mechanism on most operating systems to make such a request.</a:t>
            </a:r>
          </a:p>
          <a:p>
            <a:r>
              <a:rPr lang="en-US" sz="1300" dirty="0">
                <a:latin typeface="Arial" pitchFamily="-110" charset="0"/>
              </a:rPr>
              <a:t>When Apple was developing its Mac OS X secure file delete program, it found it</a:t>
            </a:r>
          </a:p>
          <a:p>
            <a:r>
              <a:rPr lang="en-US" sz="1300" dirty="0">
                <a:latin typeface="Arial" pitchFamily="-110" charset="0"/>
              </a:rPr>
              <a:t>necessary to create an additional file control option to generate this command. And</a:t>
            </a:r>
          </a:p>
          <a:p>
            <a:r>
              <a:rPr lang="en-US" sz="1300" dirty="0">
                <a:latin typeface="Arial" pitchFamily="-110" charset="0"/>
              </a:rPr>
              <a:t>its use incurs a further performance penalty on the system. But there are still more</a:t>
            </a:r>
          </a:p>
          <a:p>
            <a:r>
              <a:rPr lang="en-US" sz="1300" dirty="0">
                <a:latin typeface="Arial" pitchFamily="-110" charset="0"/>
              </a:rPr>
              <a:t>problems. If the device is a nonmagnetic disk (a flash memory drive, for example),</a:t>
            </a:r>
          </a:p>
          <a:p>
            <a:r>
              <a:rPr lang="en-US" sz="1300" dirty="0">
                <a:latin typeface="Arial" pitchFamily="-110" charset="0"/>
              </a:rPr>
              <a:t>then their controllers try to minimize the number of writes to any block. This is</a:t>
            </a:r>
          </a:p>
          <a:p>
            <a:r>
              <a:rPr lang="en-US" sz="1300" dirty="0">
                <a:latin typeface="Arial" pitchFamily="-110" charset="0"/>
              </a:rPr>
              <a:t>because such devices only support a limited number of rewrites to any block. Instead</a:t>
            </a:r>
          </a:p>
          <a:p>
            <a:r>
              <a:rPr lang="en-US" sz="1300" dirty="0">
                <a:latin typeface="Arial" pitchFamily="-110" charset="0"/>
              </a:rPr>
              <a:t>they may allocate new blocks when data are rewritten instead of reusing the existing</a:t>
            </a:r>
          </a:p>
          <a:p>
            <a:r>
              <a:rPr lang="en-US" sz="1300" dirty="0">
                <a:latin typeface="Arial" pitchFamily="-110" charset="0"/>
              </a:rPr>
              <a:t>block. Also, some types of journaling file systems keep records of all changes made</a:t>
            </a:r>
          </a:p>
          <a:p>
            <a:r>
              <a:rPr lang="en-US" sz="1300" dirty="0">
                <a:latin typeface="Arial" pitchFamily="-110" charset="0"/>
              </a:rPr>
              <a:t>to files to enable fast recovery after a disk crash. But these records can be used to</a:t>
            </a:r>
          </a:p>
          <a:p>
            <a:r>
              <a:rPr lang="en-US" sz="1300" dirty="0">
                <a:latin typeface="Arial" pitchFamily="-110" charset="0"/>
              </a:rPr>
              <a:t>access previous data contents.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All of this indicates that writing a secure file shredding program is actually</a:t>
            </a:r>
          </a:p>
          <a:p>
            <a:r>
              <a:rPr lang="en-US" sz="1300" dirty="0">
                <a:latin typeface="Arial" pitchFamily="-110" charset="0"/>
              </a:rPr>
              <a:t>an extremely difficult exercise. There are so many layers of code involved, each of</a:t>
            </a:r>
          </a:p>
          <a:p>
            <a:r>
              <a:rPr lang="en-US" sz="1300" dirty="0">
                <a:latin typeface="Arial" pitchFamily="-110" charset="0"/>
              </a:rPr>
              <a:t>which makes assumptions about what the program really requires in order to provide</a:t>
            </a:r>
          </a:p>
          <a:p>
            <a:r>
              <a:rPr lang="en-US" sz="1300" dirty="0">
                <a:latin typeface="Arial" pitchFamily="-110" charset="0"/>
              </a:rPr>
              <a:t>the best performance. When these assumptions conflict with the actual goals</a:t>
            </a:r>
          </a:p>
          <a:p>
            <a:r>
              <a:rPr lang="en-US" sz="1300" dirty="0">
                <a:latin typeface="Arial" pitchFamily="-110" charset="0"/>
              </a:rPr>
              <a:t>of the program, the result is that the program fails to perform as expected. A secure</a:t>
            </a:r>
          </a:p>
          <a:p>
            <a:r>
              <a:rPr lang="en-US" sz="1300" dirty="0">
                <a:latin typeface="Arial" pitchFamily="-110" charset="0"/>
              </a:rPr>
              <a:t>programmer needs to identify such assumptions and resolve any conflicts with the</a:t>
            </a:r>
          </a:p>
          <a:p>
            <a:r>
              <a:rPr lang="en-US" sz="1300" dirty="0">
                <a:latin typeface="Arial" pitchFamily="-110" charset="0"/>
              </a:rPr>
              <a:t>program goals. Because identifying all relevant assumptions may be very difficult,</a:t>
            </a:r>
          </a:p>
          <a:p>
            <a:r>
              <a:rPr lang="en-US" sz="1300" dirty="0">
                <a:latin typeface="Arial" pitchFamily="-110" charset="0"/>
              </a:rPr>
              <a:t>it also means exhaustively testing the program to ensure that it does indeed behave</a:t>
            </a:r>
          </a:p>
          <a:p>
            <a:r>
              <a:rPr lang="en-US" sz="1300" dirty="0">
                <a:latin typeface="Arial" pitchFamily="-110" charset="0"/>
              </a:rPr>
              <a:t>as expected. When it does not, the reasons should be determined and the invalid</a:t>
            </a:r>
          </a:p>
          <a:p>
            <a:r>
              <a:rPr lang="en-US" sz="1300" dirty="0">
                <a:latin typeface="Arial" pitchFamily="-110" charset="0"/>
              </a:rPr>
              <a:t>assumptions identified and corrected.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 err="1">
                <a:latin typeface="Arial" pitchFamily="-110" charset="0"/>
              </a:rPr>
              <a:t>Venema</a:t>
            </a:r>
            <a:r>
              <a:rPr lang="en-US" sz="1300" dirty="0">
                <a:latin typeface="Arial" pitchFamily="-110" charset="0"/>
              </a:rPr>
              <a:t> concludes his discussion by noting that in fact the program may actually</a:t>
            </a:r>
          </a:p>
          <a:p>
            <a:r>
              <a:rPr lang="en-US" sz="1300" dirty="0">
                <a:latin typeface="Arial" pitchFamily="-110" charset="0"/>
              </a:rPr>
              <a:t>be solving the wrong problem. Rather than trying to destroy the file contents</a:t>
            </a:r>
          </a:p>
          <a:p>
            <a:r>
              <a:rPr lang="en-US" sz="1300" dirty="0">
                <a:latin typeface="Arial" pitchFamily="-110" charset="0"/>
              </a:rPr>
              <a:t>before deletion, a better approach may in fact be to overwrite all currently unused</a:t>
            </a:r>
          </a:p>
          <a:p>
            <a:r>
              <a:rPr lang="en-US" sz="1300" dirty="0">
                <a:latin typeface="Arial" pitchFamily="-110" charset="0"/>
              </a:rPr>
              <a:t>blocks in the file systems and swap space, including those recently released from</a:t>
            </a:r>
          </a:p>
          <a:p>
            <a:r>
              <a:rPr lang="en-US" sz="1300" dirty="0">
                <a:latin typeface="Arial" pitchFamily="-110" charset="0"/>
              </a:rPr>
              <a:t>deleted files.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84BBF-1618-CB42-A7DD-893D9449ED6F}" type="slidenum">
              <a:rPr lang="en-AU">
                <a:solidFill>
                  <a:prstClr val="black"/>
                </a:solidFill>
              </a:rPr>
              <a:pPr/>
              <a:t>45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There are circumstances in which multiple programs need to access a common</a:t>
            </a:r>
          </a:p>
          <a:p>
            <a:r>
              <a:rPr lang="en-US" sz="1300" dirty="0">
                <a:latin typeface="Arial" pitchFamily="-110" charset="0"/>
              </a:rPr>
              <a:t>system resource, often a file containing data created and manipulated by multiple</a:t>
            </a:r>
          </a:p>
          <a:p>
            <a:r>
              <a:rPr lang="en-US" sz="1300" dirty="0">
                <a:latin typeface="Arial" pitchFamily="-110" charset="0"/>
              </a:rPr>
              <a:t>programs. Examples include mail client and mail delivery programs sharing access</a:t>
            </a:r>
          </a:p>
          <a:p>
            <a:r>
              <a:rPr lang="en-US" sz="1300" dirty="0">
                <a:latin typeface="Arial" pitchFamily="-110" charset="0"/>
              </a:rPr>
              <a:t>to a user’s mailbox file, or various users of a Web CGI script updating the same</a:t>
            </a:r>
          </a:p>
          <a:p>
            <a:r>
              <a:rPr lang="en-US" sz="1300" dirty="0">
                <a:latin typeface="Arial" pitchFamily="-110" charset="0"/>
              </a:rPr>
              <a:t>file used to save submitted form values. This is a variant of the issue, discussed in</a:t>
            </a:r>
          </a:p>
          <a:p>
            <a:r>
              <a:rPr lang="en-US" sz="1300" dirty="0">
                <a:latin typeface="Arial" pitchFamily="-110" charset="0"/>
              </a:rPr>
              <a:t>Section 11.3 —synchronizing access to shared memory. As in that case, the solution</a:t>
            </a:r>
          </a:p>
          <a:p>
            <a:r>
              <a:rPr lang="en-US" sz="1300" dirty="0">
                <a:latin typeface="Arial" pitchFamily="-110" charset="0"/>
              </a:rPr>
              <a:t>is to use an appropriate synchronization mechanism to serialize the accesses</a:t>
            </a:r>
          </a:p>
          <a:p>
            <a:r>
              <a:rPr lang="en-US" sz="1300" dirty="0">
                <a:latin typeface="Arial" pitchFamily="-110" charset="0"/>
              </a:rPr>
              <a:t>to prevent errors. The most common technique is to acquire a lock on the shared</a:t>
            </a:r>
          </a:p>
          <a:p>
            <a:r>
              <a:rPr lang="en-US" sz="1300" dirty="0">
                <a:latin typeface="Arial" pitchFamily="-110" charset="0"/>
              </a:rPr>
              <a:t>file, ensuring that each process has appropriate access in turn. There are several</a:t>
            </a:r>
          </a:p>
          <a:p>
            <a:r>
              <a:rPr lang="en-US" sz="1300" dirty="0">
                <a:latin typeface="Arial" pitchFamily="-110" charset="0"/>
              </a:rPr>
              <a:t>methods used for this, depending on the operating system in use.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oldest and most general technique is to use a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. A process must</a:t>
            </a:r>
          </a:p>
          <a:p>
            <a:r>
              <a:rPr lang="en-US" sz="1300" dirty="0">
                <a:latin typeface="Arial" pitchFamily="-110" charset="0"/>
              </a:rPr>
              <a:t>create and own the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in order to gain access to the shared resource. Any other</a:t>
            </a:r>
          </a:p>
          <a:p>
            <a:r>
              <a:rPr lang="en-US" sz="1300" dirty="0">
                <a:latin typeface="Arial" pitchFamily="-110" charset="0"/>
              </a:rPr>
              <a:t>process that detects the existence of a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must wait until it is removed before</a:t>
            </a:r>
          </a:p>
          <a:p>
            <a:r>
              <a:rPr lang="en-US" sz="1300" dirty="0">
                <a:latin typeface="Arial" pitchFamily="-110" charset="0"/>
              </a:rPr>
              <a:t>creating its own to gain access. There are several concerns with this approach. First,</a:t>
            </a:r>
          </a:p>
          <a:p>
            <a:r>
              <a:rPr lang="en-US" sz="1300" dirty="0">
                <a:latin typeface="Arial" pitchFamily="-110" charset="0"/>
              </a:rPr>
              <a:t>it is purely advisory. If a program chooses to ignore the existence of the </a:t>
            </a:r>
            <a:r>
              <a:rPr lang="en-US" sz="1300" dirty="0" err="1">
                <a:latin typeface="Arial" pitchFamily="-110" charset="0"/>
              </a:rPr>
              <a:t>lockfile</a:t>
            </a:r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and access the shared resource, then the system will not prevent this. All programs</a:t>
            </a:r>
          </a:p>
          <a:p>
            <a:r>
              <a:rPr lang="en-US" sz="1300" dirty="0">
                <a:latin typeface="Arial" pitchFamily="-110" charset="0"/>
              </a:rPr>
              <a:t>using this form of synchronization must cooperate. A more serious flaw occurs in</a:t>
            </a:r>
          </a:p>
          <a:p>
            <a:r>
              <a:rPr lang="en-US" sz="1300" dirty="0">
                <a:latin typeface="Arial" pitchFamily="-110" charset="0"/>
              </a:rPr>
              <a:t>the implementation. The obvious implementation is first to check that the </a:t>
            </a:r>
            <a:r>
              <a:rPr lang="en-US" sz="1300" dirty="0" err="1">
                <a:latin typeface="Arial" pitchFamily="-110" charset="0"/>
              </a:rPr>
              <a:t>lockfile</a:t>
            </a:r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does not exist and then create it. Unfortunately, this contains a fatal deficiency.</a:t>
            </a:r>
          </a:p>
          <a:p>
            <a:r>
              <a:rPr lang="en-US" sz="1300" dirty="0">
                <a:latin typeface="Arial" pitchFamily="-110" charset="0"/>
              </a:rPr>
              <a:t>Consider two processes each attempting to check and create this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. The first</a:t>
            </a:r>
          </a:p>
          <a:p>
            <a:r>
              <a:rPr lang="en-US" sz="1300" dirty="0">
                <a:latin typeface="Arial" pitchFamily="-110" charset="0"/>
              </a:rPr>
              <a:t>checks and determines that the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does not exist. However, before it is able</a:t>
            </a:r>
          </a:p>
          <a:p>
            <a:r>
              <a:rPr lang="en-US" sz="1300" dirty="0">
                <a:latin typeface="Arial" pitchFamily="-110" charset="0"/>
              </a:rPr>
              <a:t>to create the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, the system suspends the process to allow other processes to</a:t>
            </a:r>
          </a:p>
          <a:p>
            <a:r>
              <a:rPr lang="en-US" sz="1300" dirty="0">
                <a:latin typeface="Arial" pitchFamily="-110" charset="0"/>
              </a:rPr>
              <a:t>run. At this point the second process also checks that the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does not exist,</a:t>
            </a:r>
          </a:p>
          <a:p>
            <a:r>
              <a:rPr lang="en-US" sz="1300" dirty="0">
                <a:latin typeface="Arial" pitchFamily="-110" charset="0"/>
              </a:rPr>
              <a:t>creates it, and proceeds to start using the shared resource. Then it is suspended and</a:t>
            </a:r>
          </a:p>
          <a:p>
            <a:r>
              <a:rPr lang="en-US" sz="1300" dirty="0">
                <a:latin typeface="Arial" pitchFamily="-110" charset="0"/>
              </a:rPr>
              <a:t>control returns to the first process, which proceeds to also create the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and</a:t>
            </a:r>
          </a:p>
          <a:p>
            <a:r>
              <a:rPr lang="en-US" sz="1300" dirty="0">
                <a:latin typeface="Arial" pitchFamily="-110" charset="0"/>
              </a:rPr>
              <a:t>access the shared resource at the same time. The data in the shared file will then</a:t>
            </a:r>
          </a:p>
          <a:p>
            <a:r>
              <a:rPr lang="en-US" sz="1300" dirty="0">
                <a:latin typeface="Arial" pitchFamily="-110" charset="0"/>
              </a:rPr>
              <a:t>likely be corrupted. This is a classic illustration of a race condition. The problem</a:t>
            </a:r>
          </a:p>
          <a:p>
            <a:r>
              <a:rPr lang="en-US" sz="1300" dirty="0">
                <a:latin typeface="Arial" pitchFamily="-110" charset="0"/>
              </a:rPr>
              <a:t>is that the process of checking the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does not exist, and then creating the</a:t>
            </a:r>
          </a:p>
          <a:p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must be executed together, without the possibility of interruption. This is</a:t>
            </a:r>
          </a:p>
          <a:p>
            <a:r>
              <a:rPr lang="en-US" sz="1300" dirty="0">
                <a:latin typeface="Arial" pitchFamily="-110" charset="0"/>
              </a:rPr>
              <a:t>known as an atomic operation . The correct implementation in this case is not to</a:t>
            </a:r>
          </a:p>
          <a:p>
            <a:r>
              <a:rPr lang="en-US" sz="1300" dirty="0">
                <a:latin typeface="Arial" pitchFamily="-110" charset="0"/>
              </a:rPr>
              <a:t>test separately for the presence of the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, but always to attempt to create it.</a:t>
            </a:r>
          </a:p>
          <a:p>
            <a:r>
              <a:rPr lang="en-US" sz="1300" dirty="0">
                <a:latin typeface="Arial" pitchFamily="-110" charset="0"/>
              </a:rPr>
              <a:t>The specific options used in the file create state that if the file already exists, then</a:t>
            </a:r>
          </a:p>
          <a:p>
            <a:r>
              <a:rPr lang="en-US" sz="1300" dirty="0">
                <a:latin typeface="Arial" pitchFamily="-110" charset="0"/>
              </a:rPr>
              <a:t>the attempt must fail and return a suitable error code. If it fails, the process waits</a:t>
            </a:r>
          </a:p>
          <a:p>
            <a:r>
              <a:rPr lang="en-US" sz="1300" dirty="0">
                <a:latin typeface="Arial" pitchFamily="-110" charset="0"/>
              </a:rPr>
              <a:t>for a period and then tries again until it succeeds. The operating system implements</a:t>
            </a:r>
          </a:p>
          <a:p>
            <a:r>
              <a:rPr lang="en-US" sz="1300" dirty="0">
                <a:latin typeface="Arial" pitchFamily="-110" charset="0"/>
              </a:rPr>
              <a:t>this function as an atomic operation, providing guaranteed controlled access to the</a:t>
            </a:r>
          </a:p>
          <a:p>
            <a:r>
              <a:rPr lang="en-US" sz="1300" dirty="0">
                <a:latin typeface="Arial" pitchFamily="-110" charset="0"/>
              </a:rPr>
              <a:t>resource. While the use of a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is a classic technique, it has the advantage that</a:t>
            </a:r>
          </a:p>
          <a:p>
            <a:r>
              <a:rPr lang="en-US" sz="1300" dirty="0">
                <a:latin typeface="Arial" pitchFamily="-110" charset="0"/>
              </a:rPr>
              <a:t>the presence of a lock is quite clear because the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 is seen in a directory listing.</a:t>
            </a:r>
          </a:p>
          <a:p>
            <a:r>
              <a:rPr lang="en-US" sz="1300" dirty="0">
                <a:latin typeface="Arial" pitchFamily="-110" charset="0"/>
              </a:rPr>
              <a:t>It also allows the administrator to easily remove a lock left by a program that either</a:t>
            </a:r>
          </a:p>
          <a:p>
            <a:r>
              <a:rPr lang="en-US" sz="1300" dirty="0">
                <a:latin typeface="Arial" pitchFamily="-110" charset="0"/>
              </a:rPr>
              <a:t>crashed or otherwise failed to remove the lock.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There are more modern and alternative locking mechanisms available for files.</a:t>
            </a:r>
          </a:p>
          <a:p>
            <a:r>
              <a:rPr lang="en-US" sz="1300" dirty="0">
                <a:latin typeface="Arial" pitchFamily="-110" charset="0"/>
              </a:rPr>
              <a:t>These may also be advisory and can also be mandatory, where the operating system</a:t>
            </a:r>
          </a:p>
          <a:p>
            <a:r>
              <a:rPr lang="en-US" sz="1300" dirty="0">
                <a:latin typeface="Arial" pitchFamily="-110" charset="0"/>
              </a:rPr>
              <a:t>guarantees that a locked file cannot be accessed inappropriately. The issue with</a:t>
            </a:r>
          </a:p>
          <a:p>
            <a:r>
              <a:rPr lang="en-US" sz="1300" dirty="0">
                <a:latin typeface="Arial" pitchFamily="-110" charset="0"/>
              </a:rPr>
              <a:t>mandatory locks is the mechanisms for removing them should the locking process</a:t>
            </a:r>
          </a:p>
          <a:p>
            <a:r>
              <a:rPr lang="en-US" sz="1300" dirty="0">
                <a:latin typeface="Arial" pitchFamily="-110" charset="0"/>
              </a:rPr>
              <a:t>crash or otherwise not release the lock. These mechanisms are also implemented</a:t>
            </a:r>
          </a:p>
          <a:p>
            <a:r>
              <a:rPr lang="en-US" sz="1300" dirty="0">
                <a:latin typeface="Arial" pitchFamily="-110" charset="0"/>
              </a:rPr>
              <a:t>differently on different operating systems. Hence care is needed to ensure that the</a:t>
            </a:r>
          </a:p>
          <a:p>
            <a:r>
              <a:rPr lang="en-US" sz="1300" dirty="0">
                <a:latin typeface="Arial" pitchFamily="-110" charset="0"/>
              </a:rPr>
              <a:t>chosen mechanism is used correctly.</a:t>
            </a:r>
            <a:endParaRPr lang="en-US" b="0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Arial" pitchFamily="-110" charset="0"/>
              </a:rPr>
              <a:t>Figure 11.8 illustrates the use of the advisory flock call in a </a:t>
            </a:r>
            <a:r>
              <a:rPr lang="en-US" sz="1300" dirty="0" err="1">
                <a:latin typeface="Arial" pitchFamily="-110" charset="0"/>
              </a:rPr>
              <a:t>perl</a:t>
            </a:r>
            <a:r>
              <a:rPr lang="en-US" sz="1300" dirty="0">
                <a:latin typeface="Arial" pitchFamily="-110" charset="0"/>
              </a:rPr>
              <a:t> script. This</a:t>
            </a:r>
          </a:p>
          <a:p>
            <a:r>
              <a:rPr lang="en-US" sz="1300" dirty="0">
                <a:latin typeface="Arial" pitchFamily="-110" charset="0"/>
              </a:rPr>
              <a:t>might typically be used in a Web CGI form handler to append information provided</a:t>
            </a:r>
          </a:p>
          <a:p>
            <a:r>
              <a:rPr lang="en-US" sz="1300" dirty="0">
                <a:latin typeface="Arial" pitchFamily="-110" charset="0"/>
              </a:rPr>
              <a:t>by a user to this file. Subsequently another program, also using this locking mechanism,</a:t>
            </a:r>
          </a:p>
          <a:p>
            <a:r>
              <a:rPr lang="en-US" sz="1300" dirty="0">
                <a:latin typeface="Arial" pitchFamily="-110" charset="0"/>
              </a:rPr>
              <a:t>could access the file and process and remove these details. Note that there</a:t>
            </a:r>
          </a:p>
          <a:p>
            <a:r>
              <a:rPr lang="en-US" sz="1300" dirty="0">
                <a:latin typeface="Arial" pitchFamily="-110" charset="0"/>
              </a:rPr>
              <a:t>are subtle complexities related to locking files using different types of read or write</a:t>
            </a:r>
          </a:p>
          <a:p>
            <a:r>
              <a:rPr lang="en-US" sz="1300" dirty="0">
                <a:latin typeface="Arial" pitchFamily="-110" charset="0"/>
              </a:rPr>
              <a:t>access. Suitable program or function references should be consulted on the correct</a:t>
            </a:r>
          </a:p>
          <a:p>
            <a:r>
              <a:rPr lang="en-US" sz="1300" dirty="0">
                <a:latin typeface="Arial" pitchFamily="-110" charset="0"/>
              </a:rPr>
              <a:t>use of these features.</a:t>
            </a:r>
          </a:p>
          <a:p>
            <a:endParaRPr lang="en-US" sz="1300" dirty="0">
              <a:latin typeface="Arial" pitchFamily="-110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>
                <a:solidFill>
                  <a:prstClr val="black"/>
                </a:solidFill>
              </a:rPr>
              <a:pPr/>
              <a:t>46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9F3-BF97-E84A-A5F9-A102B1F14AD5}" type="slidenum">
              <a:rPr lang="en-AU">
                <a:solidFill>
                  <a:prstClr val="black"/>
                </a:solidFill>
              </a:rPr>
              <a:pPr/>
              <a:t>47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Many programs need to store a temporary copy of data while they are processing the</a:t>
            </a:r>
          </a:p>
          <a:p>
            <a:r>
              <a:rPr lang="en-US" sz="1300" dirty="0">
                <a:latin typeface="Arial" pitchFamily="-110" charset="0"/>
              </a:rPr>
              <a:t>data. A temporary file is commonly used for this purpose. Most operating systems</a:t>
            </a:r>
          </a:p>
          <a:p>
            <a:r>
              <a:rPr lang="en-US" sz="1300" dirty="0">
                <a:latin typeface="Arial" pitchFamily="-110" charset="0"/>
              </a:rPr>
              <a:t>provide well-known locations for placing temporary files and standard functions for</a:t>
            </a:r>
          </a:p>
          <a:p>
            <a:r>
              <a:rPr lang="en-US" sz="1300" dirty="0">
                <a:latin typeface="Arial" pitchFamily="-110" charset="0"/>
              </a:rPr>
              <a:t>naming and creating them. The critical issue with temporary files is that they are</a:t>
            </a:r>
          </a:p>
          <a:p>
            <a:r>
              <a:rPr lang="en-US" sz="1300" dirty="0">
                <a:latin typeface="Arial" pitchFamily="-110" charset="0"/>
              </a:rPr>
              <a:t>unique and not accessed by other processes. In a sense this is the opposite problem</a:t>
            </a:r>
          </a:p>
          <a:p>
            <a:r>
              <a:rPr lang="en-US" sz="1300" dirty="0">
                <a:latin typeface="Arial" pitchFamily="-110" charset="0"/>
              </a:rPr>
              <a:t>to managing access to a shared file. The most common technique for constructing</a:t>
            </a:r>
          </a:p>
          <a:p>
            <a:r>
              <a:rPr lang="en-US" sz="1300" dirty="0">
                <a:latin typeface="Arial" pitchFamily="-110" charset="0"/>
              </a:rPr>
              <a:t>a temporary filename is to include a value such as the process identifier. As each</a:t>
            </a:r>
          </a:p>
          <a:p>
            <a:r>
              <a:rPr lang="en-US" sz="1300" dirty="0">
                <a:latin typeface="Arial" pitchFamily="-110" charset="0"/>
              </a:rPr>
              <a:t>process has its own distinct identifier, this should guarantee a unique name. The</a:t>
            </a:r>
          </a:p>
          <a:p>
            <a:r>
              <a:rPr lang="en-US" sz="1300" dirty="0">
                <a:latin typeface="Arial" pitchFamily="-110" charset="0"/>
              </a:rPr>
              <a:t>program generally checks to ensure that the file does not already exist, perhaps left</a:t>
            </a:r>
          </a:p>
          <a:p>
            <a:r>
              <a:rPr lang="en-US" sz="1300" dirty="0">
                <a:latin typeface="Arial" pitchFamily="-110" charset="0"/>
              </a:rPr>
              <a:t>over from a crash of a previous program, and then creates the file. This approach</a:t>
            </a:r>
          </a:p>
          <a:p>
            <a:r>
              <a:rPr lang="en-US" sz="1300" dirty="0">
                <a:latin typeface="Arial" pitchFamily="-110" charset="0"/>
              </a:rPr>
              <a:t>suffices from the perspective of reliability but not with respect to security.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Again the problem is that an attacker does not play by the rules. The attacker</a:t>
            </a:r>
          </a:p>
          <a:p>
            <a:r>
              <a:rPr lang="en-US" sz="1300" dirty="0">
                <a:latin typeface="Arial" pitchFamily="-110" charset="0"/>
              </a:rPr>
              <a:t>could attempt to guess the temporary filename a privileged program will use.</a:t>
            </a:r>
          </a:p>
          <a:p>
            <a:r>
              <a:rPr lang="en-US" sz="1300" dirty="0">
                <a:latin typeface="Arial" pitchFamily="-110" charset="0"/>
              </a:rPr>
              <a:t>The attacker then attempts to create a file with that name in the interval between</a:t>
            </a:r>
          </a:p>
          <a:p>
            <a:r>
              <a:rPr lang="en-US" sz="1300" dirty="0">
                <a:latin typeface="Arial" pitchFamily="-110" charset="0"/>
              </a:rPr>
              <a:t>the program checking the file does not exist and subsequently creating it. This is</a:t>
            </a:r>
          </a:p>
          <a:p>
            <a:r>
              <a:rPr lang="en-US" sz="1300" dirty="0">
                <a:latin typeface="Arial" pitchFamily="-110" charset="0"/>
              </a:rPr>
              <a:t>another example of a race condition, very similar to that when two processes race to</a:t>
            </a:r>
          </a:p>
          <a:p>
            <a:r>
              <a:rPr lang="en-US" sz="1300" dirty="0">
                <a:latin typeface="Arial" pitchFamily="-110" charset="0"/>
              </a:rPr>
              <a:t>access a shared file when locks are not used. There is a famous example, reported</a:t>
            </a:r>
          </a:p>
          <a:p>
            <a:r>
              <a:rPr lang="en-US" sz="1300" dirty="0">
                <a:latin typeface="Arial" pitchFamily="-110" charset="0"/>
              </a:rPr>
              <a:t>in [WHEE03], of some versions of the tripwire file integrity program suffering</a:t>
            </a:r>
          </a:p>
          <a:p>
            <a:r>
              <a:rPr lang="en-US" sz="1300" dirty="0">
                <a:latin typeface="Arial" pitchFamily="-110" charset="0"/>
              </a:rPr>
              <a:t>from this bug. The attacker would write a script that made repeated guesses on the</a:t>
            </a:r>
          </a:p>
          <a:p>
            <a:r>
              <a:rPr lang="en-US" sz="1300" dirty="0">
                <a:latin typeface="Arial" pitchFamily="-110" charset="0"/>
              </a:rPr>
              <a:t>temporary filename used and create a symbolic link from that name to the password</a:t>
            </a:r>
          </a:p>
          <a:p>
            <a:r>
              <a:rPr lang="en-US" sz="1300" dirty="0">
                <a:latin typeface="Arial" pitchFamily="-110" charset="0"/>
              </a:rPr>
              <a:t>file. Access to the password file was restricted, so the attacker could not write to it.</a:t>
            </a:r>
          </a:p>
          <a:p>
            <a:r>
              <a:rPr lang="en-US" sz="1300" dirty="0">
                <a:latin typeface="Arial" pitchFamily="-110" charset="0"/>
              </a:rPr>
              <a:t>However, the tripwire program runs with root privileges, giving it access to all files</a:t>
            </a:r>
          </a:p>
          <a:p>
            <a:r>
              <a:rPr lang="en-US" sz="1300" dirty="0">
                <a:latin typeface="Arial" pitchFamily="-110" charset="0"/>
              </a:rPr>
              <a:t>on the system. If the attacker succeeds, then tripwire will follow the link and use</a:t>
            </a:r>
          </a:p>
          <a:p>
            <a:r>
              <a:rPr lang="en-US" sz="1300" dirty="0">
                <a:latin typeface="Arial" pitchFamily="-110" charset="0"/>
              </a:rPr>
              <a:t>the password file as its temporary file, destroying all user login details and denying</a:t>
            </a:r>
          </a:p>
          <a:p>
            <a:r>
              <a:rPr lang="en-US" sz="1300" dirty="0">
                <a:latin typeface="Arial" pitchFamily="-110" charset="0"/>
              </a:rPr>
              <a:t>access to the system until the administrators can replace the password file with a</a:t>
            </a:r>
          </a:p>
          <a:p>
            <a:r>
              <a:rPr lang="en-US" sz="1300" dirty="0">
                <a:latin typeface="Arial" pitchFamily="-110" charset="0"/>
              </a:rPr>
              <a:t>backup copy. This was a very effective and inconvenient denial of service attack on</a:t>
            </a:r>
          </a:p>
          <a:p>
            <a:r>
              <a:rPr lang="en-US" sz="1300" dirty="0">
                <a:latin typeface="Arial" pitchFamily="-110" charset="0"/>
              </a:rPr>
              <a:t>the targeted system. This illustrates the importance of securely managing temporary</a:t>
            </a:r>
          </a:p>
          <a:p>
            <a:r>
              <a:rPr lang="en-US" sz="1300" dirty="0">
                <a:latin typeface="Arial" pitchFamily="-110" charset="0"/>
              </a:rPr>
              <a:t>file creation.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Secure temporary file creation and use preferably requires the use of a random</a:t>
            </a:r>
          </a:p>
          <a:p>
            <a:r>
              <a:rPr lang="en-US" sz="1300" dirty="0">
                <a:latin typeface="Arial" pitchFamily="-110" charset="0"/>
              </a:rPr>
              <a:t>temporary filename. The creation of this file should be done using an atomic system</a:t>
            </a:r>
          </a:p>
          <a:p>
            <a:r>
              <a:rPr lang="en-US" sz="1300" dirty="0">
                <a:latin typeface="Arial" pitchFamily="-110" charset="0"/>
              </a:rPr>
              <a:t>primitive, as is done with the creation of a </a:t>
            </a:r>
            <a:r>
              <a:rPr lang="en-US" sz="1300" dirty="0" err="1">
                <a:latin typeface="Arial" pitchFamily="-110" charset="0"/>
              </a:rPr>
              <a:t>lockfile</a:t>
            </a:r>
            <a:r>
              <a:rPr lang="en-US" sz="1300" dirty="0">
                <a:latin typeface="Arial" pitchFamily="-110" charset="0"/>
              </a:rPr>
              <a:t>. This prevents the race condition</a:t>
            </a:r>
          </a:p>
          <a:p>
            <a:r>
              <a:rPr lang="en-US" sz="1300" dirty="0">
                <a:latin typeface="Arial" pitchFamily="-110" charset="0"/>
              </a:rPr>
              <a:t>and hence the potential exploit of this file. The standard C function </a:t>
            </a:r>
            <a:r>
              <a:rPr lang="en-US" sz="1300" dirty="0" err="1">
                <a:latin typeface="Arial" pitchFamily="-110" charset="0"/>
              </a:rPr>
              <a:t>mkstemp</a:t>
            </a:r>
            <a:r>
              <a:rPr lang="en-US" sz="1300" dirty="0">
                <a:latin typeface="Arial" pitchFamily="-110" charset="0"/>
              </a:rPr>
              <a:t>() is</a:t>
            </a:r>
          </a:p>
          <a:p>
            <a:r>
              <a:rPr lang="en-US" sz="1300" dirty="0">
                <a:latin typeface="Arial" pitchFamily="-110" charset="0"/>
              </a:rPr>
              <a:t>suitable; however, the older functions </a:t>
            </a:r>
            <a:r>
              <a:rPr lang="en-US" sz="1300" dirty="0" err="1">
                <a:latin typeface="Arial" pitchFamily="-110" charset="0"/>
              </a:rPr>
              <a:t>tmpfile</a:t>
            </a:r>
            <a:r>
              <a:rPr lang="en-US" sz="1300" dirty="0">
                <a:latin typeface="Arial" pitchFamily="-110" charset="0"/>
              </a:rPr>
              <a:t>(), </a:t>
            </a:r>
            <a:r>
              <a:rPr lang="en-US" sz="1300" dirty="0" err="1">
                <a:latin typeface="Arial" pitchFamily="-110" charset="0"/>
              </a:rPr>
              <a:t>tmpnam</a:t>
            </a:r>
            <a:r>
              <a:rPr lang="en-US" sz="1300" dirty="0">
                <a:latin typeface="Arial" pitchFamily="-110" charset="0"/>
              </a:rPr>
              <a:t>(), and </a:t>
            </a:r>
            <a:r>
              <a:rPr lang="en-US" sz="1300" dirty="0" err="1">
                <a:latin typeface="Arial" pitchFamily="-110" charset="0"/>
              </a:rPr>
              <a:t>tempnam</a:t>
            </a:r>
            <a:r>
              <a:rPr lang="en-US" sz="1300" dirty="0">
                <a:latin typeface="Arial" pitchFamily="-110" charset="0"/>
              </a:rPr>
              <a:t>() are all</a:t>
            </a:r>
          </a:p>
          <a:p>
            <a:r>
              <a:rPr lang="en-US" sz="1300" dirty="0">
                <a:latin typeface="Arial" pitchFamily="-110" charset="0"/>
              </a:rPr>
              <a:t>insecure unless used with care. It is also important that the minimum access is given</a:t>
            </a:r>
          </a:p>
          <a:p>
            <a:r>
              <a:rPr lang="en-US" sz="1300" dirty="0">
                <a:latin typeface="Arial" pitchFamily="-110" charset="0"/>
              </a:rPr>
              <a:t>to this file. In most cases only the effective owner of the program creating this file</a:t>
            </a:r>
          </a:p>
          <a:p>
            <a:r>
              <a:rPr lang="en-US" sz="1300" dirty="0">
                <a:latin typeface="Arial" pitchFamily="-110" charset="0"/>
              </a:rPr>
              <a:t>should have any access.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A96AA-BF81-B841-B7A8-0C2606A0C1E3}" type="slidenum">
              <a:rPr lang="en-AU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Writing secure, safe code requires attention to all aspects of how a program executes,</a:t>
            </a:r>
          </a:p>
          <a:p>
            <a:r>
              <a:rPr lang="en-US" sz="1300" dirty="0">
                <a:latin typeface="Arial" pitchFamily="-110" charset="0"/>
              </a:rPr>
              <a:t>the environment it executes in, and the type of data it processes. Nothing can be</a:t>
            </a:r>
          </a:p>
          <a:p>
            <a:r>
              <a:rPr lang="en-US" sz="1300" dirty="0">
                <a:latin typeface="Arial" pitchFamily="-110" charset="0"/>
              </a:rPr>
              <a:t>assumed, and all potential errors must be checked. These issues are highlighted in the</a:t>
            </a:r>
          </a:p>
          <a:p>
            <a:r>
              <a:rPr lang="en-US" sz="1300" dirty="0">
                <a:latin typeface="Arial" pitchFamily="-110" charset="0"/>
              </a:rPr>
              <a:t>following definition: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 Defensive or  Secure Programming is the process of designing and implementing</a:t>
            </a:r>
          </a:p>
          <a:p>
            <a:r>
              <a:rPr lang="en-US" sz="1300" dirty="0">
                <a:latin typeface="Arial" pitchFamily="-110" charset="0"/>
              </a:rPr>
              <a:t>software so that it continues to function even when under attack. Software</a:t>
            </a:r>
          </a:p>
          <a:p>
            <a:r>
              <a:rPr lang="en-US" sz="1300" dirty="0">
                <a:latin typeface="Arial" pitchFamily="-110" charset="0"/>
              </a:rPr>
              <a:t>written using this process is able to detect erroneous conditions resulting from</a:t>
            </a:r>
          </a:p>
          <a:p>
            <a:r>
              <a:rPr lang="en-US" sz="1300" dirty="0">
                <a:latin typeface="Arial" pitchFamily="-110" charset="0"/>
              </a:rPr>
              <a:t>some attack, and to either continue executing safely, or to fail gracefully. The</a:t>
            </a:r>
          </a:p>
          <a:p>
            <a:r>
              <a:rPr lang="en-US" sz="1300" dirty="0">
                <a:latin typeface="Arial" pitchFamily="-110" charset="0"/>
              </a:rPr>
              <a:t>key rule in defensive programming is to never assume anything, but to check all</a:t>
            </a:r>
          </a:p>
          <a:p>
            <a:r>
              <a:rPr lang="en-US" sz="1300" dirty="0">
                <a:latin typeface="Arial" pitchFamily="-110" charset="0"/>
              </a:rPr>
              <a:t>assumptions and to handle any possible error states.</a:t>
            </a:r>
            <a:endParaRPr lang="en-US" b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300" dirty="0">
                <a:latin typeface="Arial" pitchFamily="-110" charset="0"/>
              </a:rPr>
              <a:t>The GNOME Programming Guidelines recommend using</a:t>
            </a:r>
          </a:p>
          <a:p>
            <a:r>
              <a:rPr lang="en-US" sz="1300" dirty="0">
                <a:latin typeface="Arial" pitchFamily="-110" charset="0"/>
              </a:rPr>
              <a:t>the C code shown in Figure 11.9 to create a temporary file in a shared directory on</a:t>
            </a:r>
          </a:p>
          <a:p>
            <a:r>
              <a:rPr lang="en-US" sz="1300" dirty="0">
                <a:latin typeface="Arial" pitchFamily="-110" charset="0"/>
              </a:rPr>
              <a:t>Linux and UNIX systems. Although this code calls the insecure </a:t>
            </a:r>
            <a:r>
              <a:rPr lang="en-US" sz="1300" dirty="0" err="1">
                <a:latin typeface="Arial" pitchFamily="-110" charset="0"/>
              </a:rPr>
              <a:t>tempnam</a:t>
            </a:r>
            <a:r>
              <a:rPr lang="en-US" sz="1300" dirty="0">
                <a:latin typeface="Arial" pitchFamily="-110" charset="0"/>
              </a:rPr>
              <a:t>() function,</a:t>
            </a:r>
          </a:p>
          <a:p>
            <a:r>
              <a:rPr lang="en-US" sz="1300" dirty="0">
                <a:latin typeface="Arial" pitchFamily="-110" charset="0"/>
              </a:rPr>
              <a:t>it uses a loop with appropriately restrictive file creation flags to counter its security</a:t>
            </a:r>
          </a:p>
          <a:p>
            <a:r>
              <a:rPr lang="en-US" sz="1300" dirty="0">
                <a:latin typeface="Arial" pitchFamily="-110" charset="0"/>
              </a:rPr>
              <a:t>deficiencies. Once the program has finished using the file, it must be closed and</a:t>
            </a:r>
          </a:p>
          <a:p>
            <a:r>
              <a:rPr lang="en-US" sz="1300" dirty="0">
                <a:latin typeface="Arial" pitchFamily="-110" charset="0"/>
              </a:rPr>
              <a:t>unlinked. Perl programmers can use the </a:t>
            </a:r>
            <a:r>
              <a:rPr lang="en-US" sz="1300" dirty="0" err="1">
                <a:latin typeface="Arial" pitchFamily="-110" charset="0"/>
              </a:rPr>
              <a:t>File::Temp</a:t>
            </a:r>
            <a:r>
              <a:rPr lang="en-US" sz="1300" dirty="0">
                <a:latin typeface="Arial" pitchFamily="-110" charset="0"/>
              </a:rPr>
              <a:t> module for secure temporary file</a:t>
            </a:r>
          </a:p>
          <a:p>
            <a:r>
              <a:rPr lang="en-US" sz="1300" dirty="0">
                <a:latin typeface="Arial" pitchFamily="-110" charset="0"/>
              </a:rPr>
              <a:t>creation. Programmers using other languages should consult appropriate references</a:t>
            </a:r>
          </a:p>
          <a:p>
            <a:r>
              <a:rPr lang="en-US" sz="1300" dirty="0">
                <a:latin typeface="Arial" pitchFamily="-110" charset="0"/>
              </a:rPr>
              <a:t>for suitable methods.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When the file is created in a shared temporary directory, the access permissions</a:t>
            </a:r>
          </a:p>
          <a:p>
            <a:r>
              <a:rPr lang="en-US" sz="1300" dirty="0">
                <a:latin typeface="Arial" pitchFamily="-110" charset="0"/>
              </a:rPr>
              <a:t>should specify that only the owner of the temporary file, or the system administrators,</a:t>
            </a:r>
          </a:p>
          <a:p>
            <a:r>
              <a:rPr lang="en-US" sz="1300" dirty="0">
                <a:latin typeface="Arial" pitchFamily="-110" charset="0"/>
              </a:rPr>
              <a:t>should be able to remove it. This is not always the default permission setting,</a:t>
            </a:r>
          </a:p>
          <a:p>
            <a:r>
              <a:rPr lang="en-US" sz="1300" dirty="0">
                <a:latin typeface="Arial" pitchFamily="-110" charset="0"/>
              </a:rPr>
              <a:t>which must be corrected to enable secure use of such files. On Linux and UNIX</a:t>
            </a:r>
          </a:p>
          <a:p>
            <a:r>
              <a:rPr lang="en-US" sz="1300" dirty="0">
                <a:latin typeface="Arial" pitchFamily="-110" charset="0"/>
              </a:rPr>
              <a:t>systems this requires setting the sticky permission bit on the temporary directory, as</a:t>
            </a:r>
          </a:p>
          <a:p>
            <a:r>
              <a:rPr lang="en-US" sz="1300" dirty="0">
                <a:latin typeface="Arial" pitchFamily="-110" charset="0"/>
              </a:rPr>
              <a:t>we discuss in Sections 4.4 and 25.3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>
                <a:solidFill>
                  <a:prstClr val="black"/>
                </a:solidFill>
              </a:rPr>
              <a:pPr/>
              <a:t>48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82A75-BAE8-2249-AA78-8068A1C58630}" type="slidenum">
              <a:rPr lang="en-AU">
                <a:solidFill>
                  <a:prstClr val="black"/>
                </a:solidFill>
              </a:rPr>
              <a:pPr/>
              <a:t>49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As well as using functionality provided by the operating system and standard</a:t>
            </a:r>
          </a:p>
          <a:p>
            <a:r>
              <a:rPr lang="en-US" sz="1300" dirty="0">
                <a:latin typeface="Arial" pitchFamily="-110" charset="0"/>
              </a:rPr>
              <a:t>library functions, programs may also use functionality and services provided</a:t>
            </a:r>
          </a:p>
          <a:p>
            <a:r>
              <a:rPr lang="en-US" sz="1300" dirty="0">
                <a:latin typeface="Arial" pitchFamily="-110" charset="0"/>
              </a:rPr>
              <a:t>by other programs. Unless care is taken with this interaction, failure to identify</a:t>
            </a:r>
          </a:p>
          <a:p>
            <a:r>
              <a:rPr lang="en-US" sz="1300" dirty="0">
                <a:latin typeface="Arial" pitchFamily="-110" charset="0"/>
              </a:rPr>
              <a:t>assumptions about the size and interpretation of data flowing among different</a:t>
            </a:r>
          </a:p>
          <a:p>
            <a:r>
              <a:rPr lang="en-US" sz="1300" dirty="0">
                <a:latin typeface="Arial" pitchFamily="-110" charset="0"/>
              </a:rPr>
              <a:t>programs can result in security vulnerabilities. We discuss a number of issues</a:t>
            </a:r>
          </a:p>
          <a:p>
            <a:r>
              <a:rPr lang="en-US" sz="1300" dirty="0">
                <a:latin typeface="Arial" pitchFamily="-110" charset="0"/>
              </a:rPr>
              <a:t>related to managing program input in Section 11.2 and program output in Section 11.5 .</a:t>
            </a:r>
          </a:p>
          <a:p>
            <a:r>
              <a:rPr lang="en-US" sz="1300" dirty="0">
                <a:latin typeface="Arial" pitchFamily="-110" charset="0"/>
              </a:rPr>
              <a:t>The flow of information between programs can be viewed as output from one</a:t>
            </a:r>
          </a:p>
          <a:p>
            <a:r>
              <a:rPr lang="en-US" sz="1300" dirty="0">
                <a:latin typeface="Arial" pitchFamily="-110" charset="0"/>
              </a:rPr>
              <a:t>forming input to the other. Such issues are of particular concern when the program</a:t>
            </a:r>
          </a:p>
          <a:p>
            <a:r>
              <a:rPr lang="en-US" sz="1300" dirty="0">
                <a:latin typeface="Arial" pitchFamily="-110" charset="0"/>
              </a:rPr>
              <a:t>being used was not originally written with this wider use as a design issue</a:t>
            </a:r>
          </a:p>
          <a:p>
            <a:r>
              <a:rPr lang="en-US" sz="1300" dirty="0">
                <a:latin typeface="Arial" pitchFamily="-110" charset="0"/>
              </a:rPr>
              <a:t>and hence did not adequately identify all the security concerns that might arise.</a:t>
            </a:r>
          </a:p>
          <a:p>
            <a:r>
              <a:rPr lang="en-US" sz="1300" dirty="0">
                <a:latin typeface="Arial" pitchFamily="-110" charset="0"/>
              </a:rPr>
              <a:t>This occurs particularly with the current trend of providing Web interfaces to</a:t>
            </a:r>
          </a:p>
          <a:p>
            <a:r>
              <a:rPr lang="en-US" sz="1300" dirty="0">
                <a:latin typeface="Arial" pitchFamily="-110" charset="0"/>
              </a:rPr>
              <a:t>programs that users previously ran directly on the server system. While ideally all</a:t>
            </a:r>
          </a:p>
          <a:p>
            <a:r>
              <a:rPr lang="en-US" sz="1300" dirty="0">
                <a:latin typeface="Arial" pitchFamily="-110" charset="0"/>
              </a:rPr>
              <a:t>programs should be designed to manage security concerns and be written defensively,</a:t>
            </a:r>
          </a:p>
          <a:p>
            <a:r>
              <a:rPr lang="en-US" sz="1300" dirty="0">
                <a:latin typeface="Arial" pitchFamily="-110" charset="0"/>
              </a:rPr>
              <a:t>this is not the case in reality. Hence the burden falls on the newer programs,</a:t>
            </a:r>
          </a:p>
          <a:p>
            <a:r>
              <a:rPr lang="en-US" sz="1300" dirty="0">
                <a:latin typeface="Arial" pitchFamily="-110" charset="0"/>
              </a:rPr>
              <a:t>utilizing these older programs, to identify and manage any security issues</a:t>
            </a:r>
          </a:p>
          <a:p>
            <a:r>
              <a:rPr lang="en-US" sz="1300" dirty="0">
                <a:latin typeface="Arial" pitchFamily="-110" charset="0"/>
              </a:rPr>
              <a:t>that may arise.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 further concern relates to protecting the confidentiality and integrity of</a:t>
            </a:r>
          </a:p>
          <a:p>
            <a:r>
              <a:rPr lang="en-US" sz="1300" dirty="0">
                <a:latin typeface="Arial" pitchFamily="-110" charset="0"/>
              </a:rPr>
              <a:t>the data flowing among various programs. When these programs are running on</a:t>
            </a:r>
          </a:p>
          <a:p>
            <a:r>
              <a:rPr lang="en-US" sz="1300" dirty="0">
                <a:latin typeface="Arial" pitchFamily="-110" charset="0"/>
              </a:rPr>
              <a:t>the same computer system, appropriate use of system functionality such as pipes</a:t>
            </a:r>
          </a:p>
          <a:p>
            <a:r>
              <a:rPr lang="en-US" sz="1300" dirty="0">
                <a:latin typeface="Arial" pitchFamily="-110" charset="0"/>
              </a:rPr>
              <a:t>or temporary files provides this protection. If the programs run on different systems,</a:t>
            </a:r>
          </a:p>
          <a:p>
            <a:r>
              <a:rPr lang="en-US" sz="1300" dirty="0">
                <a:latin typeface="Arial" pitchFamily="-110" charset="0"/>
              </a:rPr>
              <a:t>linked by a suitable network connection, then appropriate security mechanisms</a:t>
            </a:r>
          </a:p>
          <a:p>
            <a:r>
              <a:rPr lang="en-US" sz="1300" dirty="0">
                <a:latin typeface="Arial" pitchFamily="-110" charset="0"/>
              </a:rPr>
              <a:t>should be employed by these network connections. Alternatives include the</a:t>
            </a:r>
          </a:p>
          <a:p>
            <a:r>
              <a:rPr lang="en-US" sz="1300" dirty="0">
                <a:latin typeface="Arial" pitchFamily="-110" charset="0"/>
              </a:rPr>
              <a:t>use of IP Security (IPSec), Transport Layer/Secure Socket Layer Security (TLS/</a:t>
            </a:r>
          </a:p>
          <a:p>
            <a:r>
              <a:rPr lang="en-US" sz="1300" dirty="0">
                <a:latin typeface="Arial" pitchFamily="-110" charset="0"/>
              </a:rPr>
              <a:t>SSL), or Secure Shell (SSH) connections. We discuss some of these alternatives in</a:t>
            </a:r>
          </a:p>
          <a:p>
            <a:r>
              <a:rPr lang="en-US" sz="1300" dirty="0">
                <a:latin typeface="Arial" pitchFamily="-110" charset="0"/>
              </a:rPr>
              <a:t>Chapter 22 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Suitable detection and handling of exceptions and errors generated by program</a:t>
            </a:r>
          </a:p>
          <a:p>
            <a:r>
              <a:rPr lang="en-US" sz="1300" dirty="0">
                <a:latin typeface="Arial" pitchFamily="-110" charset="0"/>
              </a:rPr>
              <a:t>interaction is also important from a security perspective. When one process invokes</a:t>
            </a:r>
          </a:p>
          <a:p>
            <a:r>
              <a:rPr lang="en-US" sz="1300" dirty="0">
                <a:latin typeface="Arial" pitchFamily="-110" charset="0"/>
              </a:rPr>
              <a:t>another program as a child process, it should ensure that the program terminates</a:t>
            </a:r>
          </a:p>
          <a:p>
            <a:r>
              <a:rPr lang="en-US" sz="1300" dirty="0">
                <a:latin typeface="Arial" pitchFamily="-110" charset="0"/>
              </a:rPr>
              <a:t>correctly and accept its exit status. It must also catch and process signals resulting</a:t>
            </a:r>
          </a:p>
          <a:p>
            <a:r>
              <a:rPr lang="en-US" sz="1300" dirty="0">
                <a:latin typeface="Arial" pitchFamily="-110" charset="0"/>
              </a:rPr>
              <a:t>from interaction with other programs and the operating system.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FD430-4273-0C45-BCD0-0DC702BF8757}" type="slidenum">
              <a:rPr lang="en-AU">
                <a:solidFill>
                  <a:prstClr val="black"/>
                </a:solidFill>
              </a:rPr>
              <a:pPr/>
              <a:t>50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81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final component of our model of computer programs is the generation of output</a:t>
            </a:r>
          </a:p>
          <a:p>
            <a:r>
              <a:rPr lang="en-US" sz="1300" dirty="0">
                <a:latin typeface="Arial" pitchFamily="-110" charset="0"/>
              </a:rPr>
              <a:t>as a result of the processing of input and other interactions. This output might be</a:t>
            </a:r>
          </a:p>
          <a:p>
            <a:r>
              <a:rPr lang="en-US" sz="1300" dirty="0">
                <a:latin typeface="Arial" pitchFamily="-110" charset="0"/>
              </a:rPr>
              <a:t>stored for future use (in files or a database, for example), or be transmitted over</a:t>
            </a:r>
          </a:p>
          <a:p>
            <a:r>
              <a:rPr lang="en-US" sz="1300" dirty="0">
                <a:latin typeface="Arial" pitchFamily="-110" charset="0"/>
              </a:rPr>
              <a:t>a network connection, or be destined for display to some user. As with program</a:t>
            </a:r>
          </a:p>
          <a:p>
            <a:r>
              <a:rPr lang="en-US" sz="1300" dirty="0">
                <a:latin typeface="Arial" pitchFamily="-110" charset="0"/>
              </a:rPr>
              <a:t>input, the output data may be classified as binary or textual. Binary data may encode</a:t>
            </a:r>
          </a:p>
          <a:p>
            <a:r>
              <a:rPr lang="en-US" sz="1300" dirty="0">
                <a:latin typeface="Arial" pitchFamily="-110" charset="0"/>
              </a:rPr>
              <a:t>complex structures, such as requests to an X-Windows display system to create and</a:t>
            </a:r>
          </a:p>
          <a:p>
            <a:r>
              <a:rPr lang="en-US" sz="1300" dirty="0">
                <a:latin typeface="Arial" pitchFamily="-110" charset="0"/>
              </a:rPr>
              <a:t>manipulate complex graphical interface display components. Or the data could be</a:t>
            </a:r>
          </a:p>
          <a:p>
            <a:r>
              <a:rPr lang="en-US" sz="1300" dirty="0">
                <a:latin typeface="Arial" pitchFamily="-110" charset="0"/>
              </a:rPr>
              <a:t>complex binary network protocol structures. If representing textual information,</a:t>
            </a:r>
          </a:p>
          <a:p>
            <a:r>
              <a:rPr lang="en-US" sz="1300" dirty="0">
                <a:latin typeface="Arial" pitchFamily="-110" charset="0"/>
              </a:rPr>
              <a:t>the data will be encoded using some character set and possibly representing some</a:t>
            </a:r>
          </a:p>
          <a:p>
            <a:r>
              <a:rPr lang="en-US" sz="1300" dirty="0">
                <a:latin typeface="Arial" pitchFamily="-110" charset="0"/>
              </a:rPr>
              <a:t>structured output, such as HTML.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In all cases it is important from a program security perspective that the output</a:t>
            </a:r>
          </a:p>
          <a:p>
            <a:r>
              <a:rPr lang="en-US" sz="1300" dirty="0">
                <a:latin typeface="Arial" pitchFamily="-110" charset="0"/>
              </a:rPr>
              <a:t>really does conform to the expected form and interpretation. If directed to a user,</a:t>
            </a:r>
          </a:p>
          <a:p>
            <a:r>
              <a:rPr lang="en-US" sz="1300" dirty="0">
                <a:latin typeface="Arial" pitchFamily="-110" charset="0"/>
              </a:rPr>
              <a:t>it will be interpreted and displayed by some appropriate program or device. If this</a:t>
            </a:r>
          </a:p>
          <a:p>
            <a:r>
              <a:rPr lang="en-US" sz="1300" dirty="0">
                <a:latin typeface="Arial" pitchFamily="-110" charset="0"/>
              </a:rPr>
              <a:t>output includes unexpected content, then anomalous behavior may result, with</a:t>
            </a:r>
          </a:p>
          <a:p>
            <a:r>
              <a:rPr lang="en-US" sz="1300" dirty="0">
                <a:latin typeface="Arial" pitchFamily="-110" charset="0"/>
              </a:rPr>
              <a:t>detrimental effects on the user. A critical issue here is the assumption of common</a:t>
            </a:r>
          </a:p>
          <a:p>
            <a:r>
              <a:rPr lang="en-US" sz="1300" dirty="0">
                <a:latin typeface="Arial" pitchFamily="-110" charset="0"/>
              </a:rPr>
              <a:t>origin. If a user is interacting with a program, the assumption is that all output seen</a:t>
            </a:r>
          </a:p>
          <a:p>
            <a:r>
              <a:rPr lang="en-US" sz="1300" dirty="0">
                <a:latin typeface="Arial" pitchFamily="-110" charset="0"/>
              </a:rPr>
              <a:t>was created by, or at least validated by, that program. However, as the discussion</a:t>
            </a:r>
          </a:p>
          <a:p>
            <a:r>
              <a:rPr lang="en-US" sz="1300" dirty="0">
                <a:latin typeface="Arial" pitchFamily="-110" charset="0"/>
              </a:rPr>
              <a:t>of cross-site scripting (XSS) attacks in Section 11.2 illustrated, this assumption may</a:t>
            </a:r>
          </a:p>
          <a:p>
            <a:r>
              <a:rPr lang="en-US" sz="1300" dirty="0">
                <a:latin typeface="Arial" pitchFamily="-110" charset="0"/>
              </a:rPr>
              <a:t>not be valid. A program may accept input from one user, save it, and subsequently</a:t>
            </a:r>
          </a:p>
          <a:p>
            <a:r>
              <a:rPr lang="en-US" sz="1300" dirty="0">
                <a:latin typeface="Arial" pitchFamily="-110" charset="0"/>
              </a:rPr>
              <a:t>display it to another user. If this input contains content that alters the behavior of</a:t>
            </a:r>
          </a:p>
          <a:p>
            <a:r>
              <a:rPr lang="en-US" sz="1300" dirty="0">
                <a:latin typeface="Arial" pitchFamily="-110" charset="0"/>
              </a:rPr>
              <a:t>the program or device displaying the data, and the content is not adequately sanitized</a:t>
            </a:r>
          </a:p>
          <a:p>
            <a:r>
              <a:rPr lang="en-US" sz="1300" dirty="0">
                <a:latin typeface="Arial" pitchFamily="-110" charset="0"/>
              </a:rPr>
              <a:t>by the program, then an attack on the user is possible.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Consider two examples. The first involves simple text-based programs run</a:t>
            </a:r>
          </a:p>
          <a:p>
            <a:r>
              <a:rPr lang="en-US" sz="1300" dirty="0">
                <a:latin typeface="Arial" pitchFamily="-110" charset="0"/>
              </a:rPr>
              <a:t>on classic time-sharing systems when purely textual terminals, such as the VT100,</a:t>
            </a:r>
          </a:p>
          <a:p>
            <a:r>
              <a:rPr lang="en-US" sz="1300" dirty="0">
                <a:latin typeface="Arial" pitchFamily="-110" charset="0"/>
              </a:rPr>
              <a:t>were used to interact with the system. Such terminals often supported a set of</a:t>
            </a:r>
          </a:p>
          <a:p>
            <a:r>
              <a:rPr lang="en-US" sz="1300" dirty="0">
                <a:latin typeface="Arial" pitchFamily="-110" charset="0"/>
              </a:rPr>
              <a:t>function keys, which could be programmed to send any desired sequence of characters</a:t>
            </a:r>
          </a:p>
          <a:p>
            <a:r>
              <a:rPr lang="en-US" sz="1300" dirty="0">
                <a:latin typeface="Arial" pitchFamily="-110" charset="0"/>
              </a:rPr>
              <a:t>when pressed. This programming was implemented by sending a special escape</a:t>
            </a:r>
          </a:p>
          <a:p>
            <a:r>
              <a:rPr lang="en-US" sz="1300" dirty="0">
                <a:latin typeface="Arial" pitchFamily="-110" charset="0"/>
              </a:rPr>
              <a:t>sequence. The terminal would recognize these sequences and, rather than displaying</a:t>
            </a:r>
          </a:p>
          <a:p>
            <a:r>
              <a:rPr lang="en-US" sz="1300" dirty="0">
                <a:latin typeface="Arial" pitchFamily="-110" charset="0"/>
              </a:rPr>
              <a:t>the characters on the screen, would perform the requested action. In addition</a:t>
            </a:r>
          </a:p>
          <a:p>
            <a:r>
              <a:rPr lang="en-US" sz="1300" dirty="0">
                <a:latin typeface="Arial" pitchFamily="-110" charset="0"/>
              </a:rPr>
              <a:t>to programming the function keys, other escape sequences were used to control</a:t>
            </a:r>
          </a:p>
          <a:p>
            <a:r>
              <a:rPr lang="en-US" sz="1300" dirty="0">
                <a:latin typeface="Arial" pitchFamily="-110" charset="0"/>
              </a:rPr>
              <a:t>formatting of the textual output (bold, underline, etc.), to change the current cursor</a:t>
            </a:r>
          </a:p>
          <a:p>
            <a:r>
              <a:rPr lang="en-US" sz="1300" dirty="0">
                <a:latin typeface="Arial" pitchFamily="-110" charset="0"/>
              </a:rPr>
              <a:t>location, and critically to specify that the current contents of a function key should</a:t>
            </a:r>
          </a:p>
          <a:p>
            <a:r>
              <a:rPr lang="en-US" sz="1300" dirty="0">
                <a:latin typeface="Arial" pitchFamily="-110" charset="0"/>
              </a:rPr>
              <a:t>be sent, as if the user had just pressed the key. Together these capabilities could be</a:t>
            </a:r>
          </a:p>
          <a:p>
            <a:r>
              <a:rPr lang="en-US" sz="1300" dirty="0">
                <a:latin typeface="Arial" pitchFamily="-110" charset="0"/>
              </a:rPr>
              <a:t>used to implement a classic command injection attack on a user, which was a favorite</a:t>
            </a:r>
          </a:p>
          <a:p>
            <a:r>
              <a:rPr lang="en-US" sz="1300" dirty="0">
                <a:latin typeface="Arial" pitchFamily="-110" charset="0"/>
              </a:rPr>
              <a:t>student prank in previous years. The attacker would get the victim to display some</a:t>
            </a:r>
          </a:p>
          <a:p>
            <a:r>
              <a:rPr lang="en-US" sz="1300" dirty="0">
                <a:latin typeface="Arial" pitchFamily="-110" charset="0"/>
              </a:rPr>
              <a:t>carefully crafted text on his or her terminal. This could be achieved by convincing</a:t>
            </a:r>
          </a:p>
          <a:p>
            <a:r>
              <a:rPr lang="en-US" sz="1300" dirty="0">
                <a:latin typeface="Arial" pitchFamily="-110" charset="0"/>
              </a:rPr>
              <a:t>the victim to run a program, have it included in an e-mail message, or have it written</a:t>
            </a:r>
          </a:p>
          <a:p>
            <a:r>
              <a:rPr lang="en-US" sz="1300" dirty="0">
                <a:latin typeface="Arial" pitchFamily="-110" charset="0"/>
              </a:rPr>
              <a:t>directly to the victim’s terminal if the victim permitted this. While displaying some</a:t>
            </a:r>
          </a:p>
          <a:p>
            <a:r>
              <a:rPr lang="en-US" sz="1300" dirty="0">
                <a:latin typeface="Arial" pitchFamily="-110" charset="0"/>
              </a:rPr>
              <a:t>innocent message to distract the targeted user, this text would also include a number</a:t>
            </a:r>
          </a:p>
          <a:p>
            <a:r>
              <a:rPr lang="en-US" sz="1300" dirty="0">
                <a:latin typeface="Arial" pitchFamily="-110" charset="0"/>
              </a:rPr>
              <a:t>of escape sequences that first programmed a function key to send some selected</a:t>
            </a:r>
          </a:p>
          <a:p>
            <a:r>
              <a:rPr lang="en-US" sz="1300" dirty="0">
                <a:latin typeface="Arial" pitchFamily="-110" charset="0"/>
              </a:rPr>
              <a:t>command and then the command to send that text as if the programmed function</a:t>
            </a:r>
          </a:p>
          <a:p>
            <a:r>
              <a:rPr lang="en-US" sz="1300" dirty="0">
                <a:latin typeface="Arial" pitchFamily="-110" charset="0"/>
              </a:rPr>
              <a:t>key had been pressed. If the text was displayed by a program that subsequently</a:t>
            </a:r>
          </a:p>
          <a:p>
            <a:r>
              <a:rPr lang="en-US" sz="1300" dirty="0">
                <a:latin typeface="Arial" pitchFamily="-110" charset="0"/>
              </a:rPr>
              <a:t>exited, then the text sent from the programmed function key would be treated as</a:t>
            </a:r>
          </a:p>
          <a:p>
            <a:r>
              <a:rPr lang="en-US" sz="1300" dirty="0">
                <a:latin typeface="Arial" pitchFamily="-110" charset="0"/>
              </a:rPr>
              <a:t>if the targeted user had typed it as his or her next command. Hence the attacker</a:t>
            </a:r>
          </a:p>
          <a:p>
            <a:r>
              <a:rPr lang="en-US" sz="1300" dirty="0">
                <a:latin typeface="Arial" pitchFamily="-110" charset="0"/>
              </a:rPr>
              <a:t>could make the system perform any desired operation the user was permitted to</a:t>
            </a:r>
          </a:p>
          <a:p>
            <a:r>
              <a:rPr lang="en-US" sz="1300" dirty="0">
                <a:latin typeface="Arial" pitchFamily="-110" charset="0"/>
              </a:rPr>
              <a:t>do. This could include deleting the user’s files or changing the user’s password. With</a:t>
            </a:r>
          </a:p>
          <a:p>
            <a:r>
              <a:rPr lang="en-US" sz="1300" dirty="0">
                <a:latin typeface="Arial" pitchFamily="-110" charset="0"/>
              </a:rPr>
              <a:t>this simple form of attack, the user would see the commands and the response being</a:t>
            </a:r>
          </a:p>
          <a:p>
            <a:r>
              <a:rPr lang="en-US" sz="1300" dirty="0">
                <a:latin typeface="Arial" pitchFamily="-110" charset="0"/>
              </a:rPr>
              <a:t>displayed and know it had occurred, though too late to prevent it. With more subtle</a:t>
            </a:r>
          </a:p>
          <a:p>
            <a:r>
              <a:rPr lang="en-US" sz="1300" dirty="0">
                <a:latin typeface="Arial" pitchFamily="-110" charset="0"/>
              </a:rPr>
              <a:t>combinations of escape sequences, it was possible to capture and prevent this text</a:t>
            </a:r>
          </a:p>
          <a:p>
            <a:r>
              <a:rPr lang="en-US" sz="1300" dirty="0">
                <a:latin typeface="Arial" pitchFamily="-110" charset="0"/>
              </a:rPr>
              <a:t>from being displayed, hiding the fact of the attack from direct observation by the</a:t>
            </a:r>
          </a:p>
          <a:p>
            <a:r>
              <a:rPr lang="en-US" sz="1300" dirty="0">
                <a:latin typeface="Arial" pitchFamily="-110" charset="0"/>
              </a:rPr>
              <a:t>user until its consequences became obvious. A more modern variant of this attack</a:t>
            </a:r>
          </a:p>
          <a:p>
            <a:r>
              <a:rPr lang="en-US" sz="1300" dirty="0">
                <a:latin typeface="Arial" pitchFamily="-110" charset="0"/>
              </a:rPr>
              <a:t>exploits the capabilities of an insufficiently protected X-terminal display to similarly</a:t>
            </a:r>
          </a:p>
          <a:p>
            <a:r>
              <a:rPr lang="en-US" sz="1300" dirty="0">
                <a:latin typeface="Arial" pitchFamily="-110" charset="0"/>
              </a:rPr>
              <a:t>hijack and control one or more of the user’s sessions.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key lesson illustrated by this example concerns the user’s expectations</a:t>
            </a:r>
          </a:p>
          <a:p>
            <a:r>
              <a:rPr lang="en-US" sz="1300" dirty="0">
                <a:latin typeface="Arial" pitchFamily="-110" charset="0"/>
              </a:rPr>
              <a:t>of the type of output that would be sent to the user’s terminal display. The user</a:t>
            </a:r>
          </a:p>
          <a:p>
            <a:r>
              <a:rPr lang="en-US" sz="1300" dirty="0">
                <a:latin typeface="Arial" pitchFamily="-110" charset="0"/>
              </a:rPr>
              <a:t>expected the output to be primarily pure text for display. If a program such as a</a:t>
            </a:r>
          </a:p>
          <a:p>
            <a:r>
              <a:rPr lang="en-US" sz="1300" dirty="0">
                <a:latin typeface="Arial" pitchFamily="-110" charset="0"/>
              </a:rPr>
              <a:t>text editor or mail client used formatted text or the programmable function keys,</a:t>
            </a:r>
          </a:p>
          <a:p>
            <a:r>
              <a:rPr lang="en-US" sz="1300" dirty="0">
                <a:latin typeface="Arial" pitchFamily="-110" charset="0"/>
              </a:rPr>
              <a:t>then it was trusted not to abuse these capabilities. And indeed, most such programs</a:t>
            </a:r>
          </a:p>
          <a:p>
            <a:r>
              <a:rPr lang="en-US" sz="1300" dirty="0">
                <a:latin typeface="Arial" pitchFamily="-110" charset="0"/>
              </a:rPr>
              <a:t>encountered by users did indeed respect these conventions. Programs like a mail</a:t>
            </a:r>
          </a:p>
          <a:p>
            <a:r>
              <a:rPr lang="en-US" sz="1300" dirty="0">
                <a:latin typeface="Arial" pitchFamily="-110" charset="0"/>
              </a:rPr>
              <a:t>client, which displayed data originating from other users, needed to filter such text</a:t>
            </a:r>
          </a:p>
          <a:p>
            <a:r>
              <a:rPr lang="en-US" sz="1300" dirty="0">
                <a:latin typeface="Arial" pitchFamily="-110" charset="0"/>
              </a:rPr>
              <a:t>to ensure that any escape sequences included in them were disabled. The issue for</a:t>
            </a:r>
          </a:p>
          <a:p>
            <a:r>
              <a:rPr lang="en-US" sz="1300" dirty="0">
                <a:latin typeface="Arial" pitchFamily="-110" charset="0"/>
              </a:rPr>
              <a:t>users then was to identify other programs that could not be so trusted, and if necessary</a:t>
            </a:r>
          </a:p>
          <a:p>
            <a:r>
              <a:rPr lang="en-US" sz="1300" dirty="0">
                <a:latin typeface="Arial" pitchFamily="-110" charset="0"/>
              </a:rPr>
              <a:t>filter their output to foil any such attack. Another lesson seen here, and even</a:t>
            </a:r>
          </a:p>
          <a:p>
            <a:r>
              <a:rPr lang="en-US" sz="1300" dirty="0">
                <a:latin typeface="Arial" pitchFamily="-110" charset="0"/>
              </a:rPr>
              <a:t>more so in the subsequent X-terminal variant of this attack, was to ensure that</a:t>
            </a:r>
          </a:p>
          <a:p>
            <a:r>
              <a:rPr lang="en-US" sz="1300" dirty="0">
                <a:latin typeface="Arial" pitchFamily="-110" charset="0"/>
              </a:rPr>
              <a:t>untrusted sources were not permitted to direct output to a user’s display. In the case</a:t>
            </a:r>
          </a:p>
          <a:p>
            <a:r>
              <a:rPr lang="en-US" sz="1300" dirty="0">
                <a:latin typeface="Arial" pitchFamily="-110" charset="0"/>
              </a:rPr>
              <a:t>of traditional terminals, this meant disabling the ability of other users to write messages</a:t>
            </a:r>
          </a:p>
          <a:p>
            <a:r>
              <a:rPr lang="en-US" sz="1300" dirty="0">
                <a:latin typeface="Arial" pitchFamily="-110" charset="0"/>
              </a:rPr>
              <a:t>directly to the user’s display. In the case of X-terminals, it meant configuring</a:t>
            </a:r>
          </a:p>
          <a:p>
            <a:r>
              <a:rPr lang="en-US" sz="1300" dirty="0">
                <a:latin typeface="Arial" pitchFamily="-110" charset="0"/>
              </a:rPr>
              <a:t>the authentication mechanisms so that only programs run at the user’s command</a:t>
            </a:r>
          </a:p>
          <a:p>
            <a:r>
              <a:rPr lang="en-US" sz="1300" dirty="0">
                <a:latin typeface="Arial" pitchFamily="-110" charset="0"/>
              </a:rPr>
              <a:t>were permitted to access the user’s display.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second example is the classic cross-site scripting (XSS) attack using a</a:t>
            </a:r>
          </a:p>
          <a:p>
            <a:r>
              <a:rPr lang="en-US" sz="1300" dirty="0">
                <a:latin typeface="Arial" pitchFamily="-110" charset="0"/>
              </a:rPr>
              <a:t>guestbook on some Web server. If the guestbook application fails adequately to</a:t>
            </a:r>
          </a:p>
          <a:p>
            <a:r>
              <a:rPr lang="en-US" sz="1300" dirty="0">
                <a:latin typeface="Arial" pitchFamily="-110" charset="0"/>
              </a:rPr>
              <a:t>check and sanitize any input supplied by one user, then this can be used to implement</a:t>
            </a:r>
          </a:p>
          <a:p>
            <a:r>
              <a:rPr lang="en-US" sz="1300" dirty="0">
                <a:latin typeface="Arial" pitchFamily="-110" charset="0"/>
              </a:rPr>
              <a:t>an attack on users subsequently viewing these comments. This attack exploits</a:t>
            </a:r>
          </a:p>
          <a:p>
            <a:r>
              <a:rPr lang="en-US" sz="1300" dirty="0">
                <a:latin typeface="Arial" pitchFamily="-110" charset="0"/>
              </a:rPr>
              <a:t>the assumptions and security models used by Web browsers when viewing content</a:t>
            </a:r>
          </a:p>
          <a:p>
            <a:r>
              <a:rPr lang="en-US" sz="1300" dirty="0">
                <a:latin typeface="Arial" pitchFamily="-110" charset="0"/>
              </a:rPr>
              <a:t>from a site. Browsers assume all of the content was generated by that site and is</a:t>
            </a:r>
          </a:p>
          <a:p>
            <a:r>
              <a:rPr lang="en-US" sz="1300" dirty="0">
                <a:latin typeface="Arial" pitchFamily="-110" charset="0"/>
              </a:rPr>
              <a:t>equally trusted. This allows programmable content like JavaScript to access and</a:t>
            </a:r>
          </a:p>
          <a:p>
            <a:r>
              <a:rPr lang="en-US" sz="1300" dirty="0">
                <a:latin typeface="Arial" pitchFamily="-110" charset="0"/>
              </a:rPr>
              <a:t>manipulate data and metadata at the browser site, such as cookies associated with</a:t>
            </a:r>
          </a:p>
          <a:p>
            <a:r>
              <a:rPr lang="en-US" sz="1300" dirty="0">
                <a:latin typeface="Arial" pitchFamily="-110" charset="0"/>
              </a:rPr>
              <a:t>that site. The issue here is that not all data were generated by, or under the control</a:t>
            </a:r>
          </a:p>
          <a:p>
            <a:r>
              <a:rPr lang="en-US" sz="1300" dirty="0">
                <a:latin typeface="Arial" pitchFamily="-110" charset="0"/>
              </a:rPr>
              <a:t>of, that site. Rather the data came from some other, untrusted user.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Any programs that gather and rely on third-party data have to be responsible</a:t>
            </a:r>
          </a:p>
          <a:p>
            <a:r>
              <a:rPr lang="en-US" sz="1300" dirty="0">
                <a:latin typeface="Arial" pitchFamily="-110" charset="0"/>
              </a:rPr>
              <a:t>for ensuring that any subsequent use of such data is safe and does not violate</a:t>
            </a:r>
          </a:p>
          <a:p>
            <a:r>
              <a:rPr lang="en-US" sz="1300" dirty="0">
                <a:latin typeface="Arial" pitchFamily="-110" charset="0"/>
              </a:rPr>
              <a:t>the user’s assumptions. These programs must identify what is permissible output</a:t>
            </a:r>
          </a:p>
          <a:p>
            <a:r>
              <a:rPr lang="en-US" sz="1300" dirty="0">
                <a:latin typeface="Arial" pitchFamily="-110" charset="0"/>
              </a:rPr>
              <a:t>content and filter any possibly untrusted data to ensure that only valid output is</a:t>
            </a:r>
          </a:p>
          <a:p>
            <a:r>
              <a:rPr lang="en-US" sz="1300" dirty="0">
                <a:latin typeface="Arial" pitchFamily="-110" charset="0"/>
              </a:rPr>
              <a:t>displayed. The simplest filtering alternative is to remove all HTML markup. This</a:t>
            </a:r>
          </a:p>
          <a:p>
            <a:r>
              <a:rPr lang="en-US" sz="1300" dirty="0">
                <a:latin typeface="Arial" pitchFamily="-110" charset="0"/>
              </a:rPr>
              <a:t>will certainly make the output safe but can conflict with the desire to allow some</a:t>
            </a:r>
          </a:p>
          <a:p>
            <a:r>
              <a:rPr lang="en-US" sz="1300" dirty="0">
                <a:latin typeface="Arial" pitchFamily="-110" charset="0"/>
              </a:rPr>
              <a:t>formatting of the output. The alternative is to allow just some safe markup through.</a:t>
            </a:r>
          </a:p>
          <a:p>
            <a:r>
              <a:rPr lang="en-US" sz="1300" dirty="0">
                <a:latin typeface="Arial" pitchFamily="-110" charset="0"/>
              </a:rPr>
              <a:t>As with input filtering, the focus should be on allowing only what is safe rather than</a:t>
            </a:r>
          </a:p>
          <a:p>
            <a:r>
              <a:rPr lang="en-US" sz="1300" dirty="0">
                <a:latin typeface="Arial" pitchFamily="-110" charset="0"/>
              </a:rPr>
              <a:t>trying to remove what is dangerous, as the interpretation of </a:t>
            </a:r>
            <a:r>
              <a:rPr lang="en-US" sz="1300" i="1" dirty="0">
                <a:latin typeface="Arial" pitchFamily="-110" charset="0"/>
              </a:rPr>
              <a:t>dangerous may well</a:t>
            </a:r>
          </a:p>
          <a:p>
            <a:r>
              <a:rPr lang="en-US" sz="1300" dirty="0">
                <a:latin typeface="Arial" pitchFamily="-110" charset="0"/>
              </a:rPr>
              <a:t>change over time.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Another issue here is that different character sets allow different encodings of</a:t>
            </a:r>
          </a:p>
          <a:p>
            <a:r>
              <a:rPr lang="en-US" sz="1300" dirty="0">
                <a:latin typeface="Arial" pitchFamily="-110" charset="0"/>
              </a:rPr>
              <a:t>meta characters, which may change the interpretation of what is valid output. If the</a:t>
            </a:r>
          </a:p>
          <a:p>
            <a:r>
              <a:rPr lang="en-US" sz="1300" dirty="0">
                <a:latin typeface="Arial" pitchFamily="-110" charset="0"/>
              </a:rPr>
              <a:t>display program or device is unaware of the specific encoding used, it might make</a:t>
            </a:r>
          </a:p>
          <a:p>
            <a:r>
              <a:rPr lang="en-US" sz="1300" dirty="0">
                <a:latin typeface="Arial" pitchFamily="-110" charset="0"/>
              </a:rPr>
              <a:t>a different assumption to the program, possibly subverting the filtering. Hence it is</a:t>
            </a:r>
          </a:p>
          <a:p>
            <a:r>
              <a:rPr lang="en-US" sz="1300" dirty="0">
                <a:latin typeface="Arial" pitchFamily="-110" charset="0"/>
              </a:rPr>
              <a:t>important for the program either to explicitly specify encoding where possible or</a:t>
            </a:r>
          </a:p>
          <a:p>
            <a:r>
              <a:rPr lang="en-US" sz="1300" dirty="0">
                <a:latin typeface="Arial" pitchFamily="-110" charset="0"/>
              </a:rPr>
              <a:t>otherwise ensure that the encoding conforms to the display expectations. This is the</a:t>
            </a:r>
          </a:p>
          <a:p>
            <a:r>
              <a:rPr lang="en-US" sz="1300" dirty="0">
                <a:latin typeface="Arial" pitchFamily="-110" charset="0"/>
              </a:rPr>
              <a:t>obverse of the issue of input canonicalization, where the program ensures that it</a:t>
            </a:r>
          </a:p>
          <a:p>
            <a:r>
              <a:rPr lang="en-US" sz="1300" dirty="0">
                <a:latin typeface="Arial" pitchFamily="-110" charset="0"/>
              </a:rPr>
              <a:t>had a common minimal representation of the input to validate. In the case of Web</a:t>
            </a:r>
          </a:p>
          <a:p>
            <a:r>
              <a:rPr lang="en-US" sz="1300" dirty="0">
                <a:latin typeface="Arial" pitchFamily="-110" charset="0"/>
              </a:rPr>
              <a:t>output, it is possible for a Web server to specify explicitly the character set used in</a:t>
            </a:r>
          </a:p>
          <a:p>
            <a:r>
              <a:rPr lang="en-US" sz="1300" dirty="0">
                <a:latin typeface="Arial" pitchFamily="-110" charset="0"/>
              </a:rPr>
              <a:t>the Content-Type HTTP response header. Unfortunately, this is not specified as</a:t>
            </a:r>
          </a:p>
          <a:p>
            <a:r>
              <a:rPr lang="en-US" sz="1300" dirty="0">
                <a:latin typeface="Arial" pitchFamily="-110" charset="0"/>
              </a:rPr>
              <a:t>often as it should be. If not specified, browsers will make an assumption about the</a:t>
            </a:r>
          </a:p>
          <a:p>
            <a:r>
              <a:rPr lang="en-US" sz="1300" dirty="0">
                <a:latin typeface="Arial" pitchFamily="-110" charset="0"/>
              </a:rPr>
              <a:t>default character set to use. This assumption is not clearly codified; hence different</a:t>
            </a:r>
          </a:p>
          <a:p>
            <a:r>
              <a:rPr lang="en-US" sz="1300" dirty="0">
                <a:latin typeface="Arial" pitchFamily="-110" charset="0"/>
              </a:rPr>
              <a:t>browsers can and do make different choices. If Web output is being filtered, the</a:t>
            </a:r>
          </a:p>
          <a:p>
            <a:r>
              <a:rPr lang="en-US" sz="1300" dirty="0">
                <a:latin typeface="Arial" pitchFamily="-110" charset="0"/>
              </a:rPr>
              <a:t>character set should be specified.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Note that in these examples of security flaws that result from program output,</a:t>
            </a:r>
          </a:p>
          <a:p>
            <a:r>
              <a:rPr lang="en-US" sz="1300" dirty="0">
                <a:latin typeface="Arial" pitchFamily="-110" charset="0"/>
              </a:rPr>
              <a:t>the target of compromise was not the program generating the output but</a:t>
            </a:r>
          </a:p>
          <a:p>
            <a:r>
              <a:rPr lang="en-US" sz="1300" dirty="0">
                <a:latin typeface="Arial" pitchFamily="-110" charset="0"/>
              </a:rPr>
              <a:t>rather the program or device used to display the output. It could be argued that</a:t>
            </a:r>
          </a:p>
          <a:p>
            <a:r>
              <a:rPr lang="en-US" sz="1300" dirty="0">
                <a:latin typeface="Arial" pitchFamily="-110" charset="0"/>
              </a:rPr>
              <a:t>this is not the concern of the programmer, as their program is not subverted.</a:t>
            </a:r>
          </a:p>
          <a:p>
            <a:r>
              <a:rPr lang="en-US" sz="1300" dirty="0">
                <a:latin typeface="Arial" pitchFamily="-110" charset="0"/>
              </a:rPr>
              <a:t>However, if the program acts as a conduit for attack, the programmer’s reputation</a:t>
            </a:r>
          </a:p>
          <a:p>
            <a:r>
              <a:rPr lang="en-US" sz="1300" dirty="0">
                <a:latin typeface="Arial" pitchFamily="-110" charset="0"/>
              </a:rPr>
              <a:t>will be tarnished, and users may well be less willing to use the program. In the case</a:t>
            </a:r>
          </a:p>
          <a:p>
            <a:r>
              <a:rPr lang="en-US" sz="1300" dirty="0">
                <a:latin typeface="Arial" pitchFamily="-110" charset="0"/>
              </a:rPr>
              <a:t>of XSS attacks, a number of well-known sites were implicated in these attacks and</a:t>
            </a:r>
          </a:p>
          <a:p>
            <a:r>
              <a:rPr lang="en-US" sz="1300" dirty="0">
                <a:latin typeface="Arial" pitchFamily="-110" charset="0"/>
              </a:rPr>
              <a:t>suffered adverse publicity.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51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itchFamily="-107" charset="0"/>
              </a:rPr>
              <a:t>Chapter </a:t>
            </a:r>
            <a:r>
              <a:rPr lang="en-US" smtClean="0">
                <a:latin typeface="Times New Roman" pitchFamily="-107" charset="0"/>
              </a:rPr>
              <a:t>11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54E23-62A3-8C49-BC77-2B12B73FE5A8}" type="slidenum">
              <a:rPr lang="en-AU">
                <a:solidFill>
                  <a:prstClr val="black"/>
                </a:solidFill>
              </a:rPr>
              <a:pPr/>
              <a:t>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This definition emphasizes the need to make explicit any assumptions about how</a:t>
            </a:r>
          </a:p>
          <a:p>
            <a:r>
              <a:rPr lang="en-US" sz="1300" dirty="0">
                <a:latin typeface="Arial" pitchFamily="-110" charset="0"/>
              </a:rPr>
              <a:t>a program will run, and the types of input it will process. To help clarify the issues,</a:t>
            </a:r>
          </a:p>
          <a:p>
            <a:r>
              <a:rPr lang="en-US" sz="1300" dirty="0">
                <a:latin typeface="Arial" pitchFamily="-110" charset="0"/>
              </a:rPr>
              <a:t>consider the abstract model of a program shown in Figure 11.1.  This illustrates</a:t>
            </a:r>
          </a:p>
          <a:p>
            <a:r>
              <a:rPr lang="en-US" sz="1300" dirty="0">
                <a:latin typeface="Arial" pitchFamily="-110" charset="0"/>
              </a:rPr>
              <a:t>the concepts taught in most introductory programming courses. A program reads</a:t>
            </a:r>
          </a:p>
          <a:p>
            <a:r>
              <a:rPr lang="en-US" sz="1300" dirty="0">
                <a:latin typeface="Arial" pitchFamily="-110" charset="0"/>
              </a:rPr>
              <a:t>input data from a variety of possible sources, processes that data according to some</a:t>
            </a:r>
          </a:p>
          <a:p>
            <a:r>
              <a:rPr lang="en-US" sz="1300" dirty="0">
                <a:latin typeface="Arial" pitchFamily="-110" charset="0"/>
              </a:rPr>
              <a:t>algorithm, and then generates output, possibly to multiple different destinations. It</a:t>
            </a:r>
          </a:p>
          <a:p>
            <a:r>
              <a:rPr lang="en-US" sz="1300" dirty="0">
                <a:latin typeface="Arial" pitchFamily="-110" charset="0"/>
              </a:rPr>
              <a:t>executes in the environment provided by some operating system, using the machine</a:t>
            </a:r>
          </a:p>
          <a:p>
            <a:r>
              <a:rPr lang="en-US" sz="1300" dirty="0">
                <a:latin typeface="Arial" pitchFamily="-110" charset="0"/>
              </a:rPr>
              <a:t>instructions of some specific processor type. While processing the data, the program</a:t>
            </a:r>
          </a:p>
          <a:p>
            <a:r>
              <a:rPr lang="en-US" sz="1300" dirty="0">
                <a:latin typeface="Arial" pitchFamily="-110" charset="0"/>
              </a:rPr>
              <a:t>will use system calls, and possibly other programs available on the system. These</a:t>
            </a:r>
          </a:p>
          <a:p>
            <a:r>
              <a:rPr lang="en-US" sz="1300" dirty="0">
                <a:latin typeface="Arial" pitchFamily="-110" charset="0"/>
              </a:rPr>
              <a:t>may result in data being saved or modified on the system or cause some other side</a:t>
            </a:r>
          </a:p>
          <a:p>
            <a:r>
              <a:rPr lang="en-US" sz="1300" dirty="0">
                <a:latin typeface="Arial" pitchFamily="-110" charset="0"/>
              </a:rPr>
              <a:t>effect as a result of the program execution. All of these aspects can interact with</a:t>
            </a:r>
          </a:p>
          <a:p>
            <a:r>
              <a:rPr lang="en-US" sz="1300" dirty="0">
                <a:latin typeface="Arial" pitchFamily="-110" charset="0"/>
              </a:rPr>
              <a:t>each other, often in complex ways.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300" dirty="0">
                <a:latin typeface="Arial" pitchFamily="-110" charset="0"/>
              </a:rPr>
              <a:t>When writing a program, programmers typically focus on what is needed to</a:t>
            </a:r>
          </a:p>
          <a:p>
            <a:r>
              <a:rPr lang="en-US" sz="1300" dirty="0">
                <a:latin typeface="Arial" pitchFamily="-110" charset="0"/>
              </a:rPr>
              <a:t>solve whatever problem the program addresses. Hence their attention is on the steps</a:t>
            </a:r>
          </a:p>
          <a:p>
            <a:r>
              <a:rPr lang="en-US" sz="1300" dirty="0">
                <a:latin typeface="Arial" pitchFamily="-110" charset="0"/>
              </a:rPr>
              <a:t>needed for success and the normal flow of execution of the program rather than</a:t>
            </a:r>
          </a:p>
          <a:p>
            <a:r>
              <a:rPr lang="en-US" sz="1300" dirty="0">
                <a:latin typeface="Arial" pitchFamily="-110" charset="0"/>
              </a:rPr>
              <a:t>considering every potential point of failure. They often make assumptions about the</a:t>
            </a:r>
          </a:p>
          <a:p>
            <a:r>
              <a:rPr lang="en-US" sz="1300" dirty="0">
                <a:latin typeface="Arial" pitchFamily="-110" charset="0"/>
              </a:rPr>
              <a:t>type of inputs a program will receive and the environment it executes in. Defensive</a:t>
            </a:r>
          </a:p>
          <a:p>
            <a:r>
              <a:rPr lang="en-US" sz="1300" dirty="0">
                <a:latin typeface="Arial" pitchFamily="-110" charset="0"/>
              </a:rPr>
              <a:t>programming means these assumptions need to be validated by the program and all</a:t>
            </a:r>
          </a:p>
          <a:p>
            <a:r>
              <a:rPr lang="en-US" sz="1300" dirty="0">
                <a:latin typeface="Arial" pitchFamily="-110" charset="0"/>
              </a:rPr>
              <a:t>potential failures handled gracefully and safely. Correctly anticipating, checking,</a:t>
            </a:r>
          </a:p>
          <a:p>
            <a:r>
              <a:rPr lang="en-US" sz="1300" dirty="0">
                <a:latin typeface="Arial" pitchFamily="-110" charset="0"/>
              </a:rPr>
              <a:t>and handling all possible errors will certainly increase the amount of code needed</a:t>
            </a:r>
          </a:p>
          <a:p>
            <a:r>
              <a:rPr lang="en-US" sz="1300" dirty="0">
                <a:latin typeface="Arial" pitchFamily="-110" charset="0"/>
              </a:rPr>
              <a:t>in, and the time taken to write, a program. This conflicts with business pressures to</a:t>
            </a:r>
          </a:p>
          <a:p>
            <a:r>
              <a:rPr lang="en-US" sz="1300" dirty="0">
                <a:latin typeface="Arial" pitchFamily="-110" charset="0"/>
              </a:rPr>
              <a:t>keep development times as short as possible to maximize market advantage. Unless</a:t>
            </a:r>
          </a:p>
          <a:p>
            <a:r>
              <a:rPr lang="en-US" sz="1300" dirty="0">
                <a:latin typeface="Arial" pitchFamily="-110" charset="0"/>
              </a:rPr>
              <a:t>software security is a design goal, addressed from the start of program development,</a:t>
            </a:r>
          </a:p>
          <a:p>
            <a:r>
              <a:rPr lang="en-US" sz="1300" dirty="0">
                <a:latin typeface="Arial" pitchFamily="-110" charset="0"/>
              </a:rPr>
              <a:t>a secure program is unlikely to result.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Further, when changes are required to a program, the programmer often</a:t>
            </a:r>
          </a:p>
          <a:p>
            <a:r>
              <a:rPr lang="en-US" sz="1300" dirty="0">
                <a:latin typeface="Arial" pitchFamily="-110" charset="0"/>
              </a:rPr>
              <a:t>focuses on the changes required and what needs to be achieved. Again, defensive</a:t>
            </a:r>
          </a:p>
          <a:p>
            <a:r>
              <a:rPr lang="en-US" sz="1300" dirty="0">
                <a:latin typeface="Arial" pitchFamily="-110" charset="0"/>
              </a:rPr>
              <a:t>programming means that the programmer must carefully check any assumptions</a:t>
            </a:r>
          </a:p>
          <a:p>
            <a:r>
              <a:rPr lang="en-US" sz="1300" dirty="0">
                <a:latin typeface="Arial" pitchFamily="-110" charset="0"/>
              </a:rPr>
              <a:t>made, check and handle all possible errors, and carefully check any interactions with</a:t>
            </a:r>
          </a:p>
          <a:p>
            <a:r>
              <a:rPr lang="en-US" sz="1300" dirty="0">
                <a:latin typeface="Arial" pitchFamily="-110" charset="0"/>
              </a:rPr>
              <a:t>existing code. Failure to identify and manage such interactions can result in incorrect</a:t>
            </a:r>
          </a:p>
          <a:p>
            <a:r>
              <a:rPr lang="en-US" sz="1300" dirty="0">
                <a:latin typeface="Arial" pitchFamily="-110" charset="0"/>
              </a:rPr>
              <a:t>program behavior and the introduction of vulnerabilities into a previously secure</a:t>
            </a:r>
          </a:p>
          <a:p>
            <a:r>
              <a:rPr lang="en-US" sz="1300" dirty="0">
                <a:latin typeface="Arial" pitchFamily="-110" charset="0"/>
              </a:rPr>
              <a:t>program.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Defensive programming thus requires a changed mindset to traditional</a:t>
            </a:r>
          </a:p>
          <a:p>
            <a:r>
              <a:rPr lang="en-US" sz="1300" dirty="0">
                <a:latin typeface="Arial" pitchFamily="-110" charset="0"/>
              </a:rPr>
              <a:t>programming practices, with their emphasis on programs that solve the desired</a:t>
            </a:r>
          </a:p>
          <a:p>
            <a:r>
              <a:rPr lang="en-US" sz="1300" dirty="0">
                <a:latin typeface="Arial" pitchFamily="-110" charset="0"/>
              </a:rPr>
              <a:t>problem for most users, most of the time. This changed mindset means the</a:t>
            </a:r>
          </a:p>
          <a:p>
            <a:r>
              <a:rPr lang="en-US" sz="1300" dirty="0">
                <a:latin typeface="Arial" pitchFamily="-110" charset="0"/>
              </a:rPr>
              <a:t>programmer needs an awareness of the consequences of failure and the techniques</a:t>
            </a:r>
          </a:p>
          <a:p>
            <a:r>
              <a:rPr lang="en-US" sz="1300" dirty="0">
                <a:latin typeface="Arial" pitchFamily="-110" charset="0"/>
              </a:rPr>
              <a:t>used by attackers. Paranoia is a virtue, because the enormous growth in vulnerability</a:t>
            </a:r>
          </a:p>
          <a:p>
            <a:r>
              <a:rPr lang="en-US" sz="1300" dirty="0">
                <a:latin typeface="Arial" pitchFamily="-110" charset="0"/>
              </a:rPr>
              <a:t>reports really does show that attackers are out to get you! This mindset has to</a:t>
            </a:r>
          </a:p>
          <a:p>
            <a:r>
              <a:rPr lang="en-US" sz="1300" dirty="0">
                <a:latin typeface="Arial" pitchFamily="-110" charset="0"/>
              </a:rPr>
              <a:t>recognize that normal testing techniques will not identify many of the vulnerabilities</a:t>
            </a:r>
          </a:p>
          <a:p>
            <a:r>
              <a:rPr lang="en-US" sz="1300" dirty="0">
                <a:latin typeface="Arial" pitchFamily="-110" charset="0"/>
              </a:rPr>
              <a:t>that may exist but that are triggered by highly unusual and unexpected inputs.</a:t>
            </a:r>
          </a:p>
          <a:p>
            <a:r>
              <a:rPr lang="en-US" sz="1300" dirty="0">
                <a:latin typeface="Arial" pitchFamily="-110" charset="0"/>
              </a:rPr>
              <a:t>It means that lessons must be learned from previous failures, ensuring that new</a:t>
            </a:r>
          </a:p>
          <a:p>
            <a:r>
              <a:rPr lang="en-US" sz="1300" dirty="0">
                <a:latin typeface="Arial" pitchFamily="-110" charset="0"/>
              </a:rPr>
              <a:t>programs will not suffer the same weaknesses. It means that programs should be</a:t>
            </a:r>
          </a:p>
          <a:p>
            <a:r>
              <a:rPr lang="en-US" sz="1300" dirty="0">
                <a:latin typeface="Arial" pitchFamily="-110" charset="0"/>
              </a:rPr>
              <a:t>engineered, as far as possible, to be as resilient as possible in the face of any error</a:t>
            </a:r>
          </a:p>
          <a:p>
            <a:r>
              <a:rPr lang="en-US" sz="1300" dirty="0">
                <a:latin typeface="Arial" pitchFamily="-110" charset="0"/>
              </a:rPr>
              <a:t>or unexpected condition. Defensive programmers have to understand how failures</a:t>
            </a:r>
          </a:p>
          <a:p>
            <a:r>
              <a:rPr lang="en-US" sz="1300" dirty="0">
                <a:latin typeface="Arial" pitchFamily="-110" charset="0"/>
              </a:rPr>
              <a:t>can occur and the steps needed to reduce the chance of them occurring in their</a:t>
            </a:r>
          </a:p>
          <a:p>
            <a:r>
              <a:rPr lang="en-US" sz="1300" dirty="0">
                <a:latin typeface="Arial" pitchFamily="-110" charset="0"/>
              </a:rPr>
              <a:t>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9F77A-98E9-514B-922B-A68CCC9357AE}" type="slidenum">
              <a:rPr lang="en-AU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10" charset="0"/>
              </a:rPr>
              <a:t>The necessity for security and reliability to be design goals from the inception</a:t>
            </a:r>
          </a:p>
          <a:p>
            <a:r>
              <a:rPr lang="en-US" sz="1300" dirty="0">
                <a:latin typeface="Arial" pitchFamily="-110" charset="0"/>
              </a:rPr>
              <a:t>of a project has long been recognized by most engineering disciplines. Society</a:t>
            </a:r>
          </a:p>
          <a:p>
            <a:r>
              <a:rPr lang="en-US" sz="1300" dirty="0">
                <a:latin typeface="Arial" pitchFamily="-110" charset="0"/>
              </a:rPr>
              <a:t>in general is intolerant of bridges collapsing, buildings falling down, or airplanes</a:t>
            </a:r>
          </a:p>
          <a:p>
            <a:r>
              <a:rPr lang="en-US" sz="1300" dirty="0">
                <a:latin typeface="Arial" pitchFamily="-110" charset="0"/>
              </a:rPr>
              <a:t>crashing. The design of such items is expected to provide a high likelihood that these</a:t>
            </a:r>
          </a:p>
          <a:p>
            <a:r>
              <a:rPr lang="en-US" sz="1300" dirty="0">
                <a:latin typeface="Arial" pitchFamily="-110" charset="0"/>
              </a:rPr>
              <a:t>catastrophic events will not occur. Software development has not yet reached this</a:t>
            </a:r>
          </a:p>
          <a:p>
            <a:r>
              <a:rPr lang="en-US" sz="1300" dirty="0">
                <a:latin typeface="Arial" pitchFamily="-110" charset="0"/>
              </a:rPr>
              <a:t>level of maturity, and society tolerates far higher levels of failure in software than</a:t>
            </a:r>
          </a:p>
          <a:p>
            <a:r>
              <a:rPr lang="en-US" sz="1300" dirty="0">
                <a:latin typeface="Arial" pitchFamily="-110" charset="0"/>
              </a:rPr>
              <a:t>it does in other engineering disciplines. This is despite the best efforts of software</a:t>
            </a:r>
          </a:p>
          <a:p>
            <a:r>
              <a:rPr lang="en-US" sz="1300" dirty="0">
                <a:latin typeface="Arial" pitchFamily="-110" charset="0"/>
              </a:rPr>
              <a:t>engineers and the development of a number of software development and quality</a:t>
            </a:r>
          </a:p>
          <a:p>
            <a:r>
              <a:rPr lang="en-US" sz="1300" dirty="0">
                <a:latin typeface="Arial" pitchFamily="-110" charset="0"/>
              </a:rPr>
              <a:t>standards [SEI06], [ISO12207]. While the focus of these standards is on the general</a:t>
            </a:r>
          </a:p>
          <a:p>
            <a:r>
              <a:rPr lang="en-US" sz="1300" dirty="0">
                <a:latin typeface="Arial" pitchFamily="-110" charset="0"/>
              </a:rPr>
              <a:t>software development life cycle, they increasingly identify security as a key design</a:t>
            </a:r>
          </a:p>
          <a:p>
            <a:r>
              <a:rPr lang="en-US" sz="1300" dirty="0">
                <a:latin typeface="Arial" pitchFamily="-110" charset="0"/>
              </a:rPr>
              <a:t>goal. Recent years have seen increasing efforts to improve secure software</a:t>
            </a:r>
          </a:p>
          <a:p>
            <a:r>
              <a:rPr lang="en-US" sz="1300" dirty="0">
                <a:latin typeface="Arial" pitchFamily="-110" charset="0"/>
              </a:rPr>
              <a:t>development processes. The Software Assurance Forum for Excellence in Code</a:t>
            </a:r>
          </a:p>
          <a:p>
            <a:r>
              <a:rPr lang="en-US" sz="1300" dirty="0">
                <a:latin typeface="Arial" pitchFamily="-110" charset="0"/>
              </a:rPr>
              <a:t>(</a:t>
            </a:r>
            <a:r>
              <a:rPr lang="en-US" sz="1300" dirty="0" err="1">
                <a:latin typeface="Arial" pitchFamily="-110" charset="0"/>
              </a:rPr>
              <a:t>SAFECode</a:t>
            </a:r>
            <a:r>
              <a:rPr lang="en-US" sz="1300" dirty="0">
                <a:latin typeface="Arial" pitchFamily="-110" charset="0"/>
              </a:rPr>
              <a:t>), with a number of major IT industry companies as members, develop</a:t>
            </a:r>
          </a:p>
          <a:p>
            <a:r>
              <a:rPr lang="en-US" sz="1300" dirty="0">
                <a:latin typeface="Arial" pitchFamily="-110" charset="0"/>
              </a:rPr>
              <a:t>publications outlining industry best practices for software assurance and providing</a:t>
            </a:r>
          </a:p>
          <a:p>
            <a:r>
              <a:rPr lang="en-US" sz="1300" dirty="0">
                <a:latin typeface="Arial" pitchFamily="-110" charset="0"/>
              </a:rPr>
              <a:t>practical advice for implementing proven methods for secure software development,</a:t>
            </a:r>
          </a:p>
          <a:p>
            <a:r>
              <a:rPr lang="en-US" sz="1300" dirty="0">
                <a:latin typeface="Arial" pitchFamily="-110" charset="0"/>
              </a:rPr>
              <a:t>including [SIMP11]. We discuss many of their recommended software security</a:t>
            </a:r>
          </a:p>
          <a:p>
            <a:r>
              <a:rPr lang="en-US" sz="1300" dirty="0">
                <a:latin typeface="Arial" pitchFamily="-110" charset="0"/>
              </a:rPr>
              <a:t>practices in this chapter.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 However, the broader topic of software development techniques and standards,</a:t>
            </a:r>
          </a:p>
          <a:p>
            <a:r>
              <a:rPr lang="en-US" sz="1300" dirty="0">
                <a:latin typeface="Arial" pitchFamily="-110" charset="0"/>
              </a:rPr>
              <a:t>and the integration of security with them, is well beyond the scope of this text.</a:t>
            </a:r>
          </a:p>
          <a:p>
            <a:r>
              <a:rPr lang="en-US" sz="1300" dirty="0">
                <a:latin typeface="Arial" pitchFamily="-110" charset="0"/>
              </a:rPr>
              <a:t>[MCGR06] and [VIEG01] provide much greater detail on these topics. [SIMP11]</a:t>
            </a:r>
          </a:p>
          <a:p>
            <a:r>
              <a:rPr lang="en-US" sz="1300" dirty="0">
                <a:latin typeface="Arial" pitchFamily="-110" charset="0"/>
              </a:rPr>
              <a:t>recommends incorporating threat </a:t>
            </a:r>
            <a:r>
              <a:rPr lang="en-US" sz="1300" dirty="0" err="1">
                <a:latin typeface="Arial" pitchFamily="-110" charset="0"/>
              </a:rPr>
              <a:t>modelling</a:t>
            </a:r>
            <a:r>
              <a:rPr lang="en-US" sz="1300" dirty="0">
                <a:latin typeface="Arial" pitchFamily="-110" charset="0"/>
              </a:rPr>
              <a:t>, also known as risk analysis, as part</a:t>
            </a:r>
          </a:p>
          <a:p>
            <a:r>
              <a:rPr lang="en-US" sz="1300" dirty="0">
                <a:latin typeface="Arial" pitchFamily="-110" charset="0"/>
              </a:rPr>
              <a:t>of the design process. We discuss this area more generally in Chapter 14. Here we</a:t>
            </a:r>
          </a:p>
          <a:p>
            <a:r>
              <a:rPr lang="en-US" sz="1300" dirty="0">
                <a:latin typeface="Arial" pitchFamily="-110" charset="0"/>
              </a:rPr>
              <a:t>explore some specific software security issues that should be incorporated into a</a:t>
            </a:r>
          </a:p>
          <a:p>
            <a:r>
              <a:rPr lang="en-US" sz="1300" dirty="0">
                <a:latin typeface="Arial" pitchFamily="-110" charset="0"/>
              </a:rPr>
              <a:t>wider development methodology. We examine the software security concerns of the</a:t>
            </a:r>
          </a:p>
          <a:p>
            <a:r>
              <a:rPr lang="en-US" sz="1300" dirty="0">
                <a:latin typeface="Arial" pitchFamily="-110" charset="0"/>
              </a:rPr>
              <a:t>various interactions with an executing program, as illustrated in Figure 11.1. We start</a:t>
            </a:r>
          </a:p>
          <a:p>
            <a:r>
              <a:rPr lang="en-US" sz="1300" dirty="0">
                <a:latin typeface="Arial" pitchFamily="-110" charset="0"/>
              </a:rPr>
              <a:t>with the critical issue of safe input handling, followed by security concerns</a:t>
            </a:r>
          </a:p>
          <a:p>
            <a:r>
              <a:rPr lang="en-US" sz="1300" dirty="0">
                <a:latin typeface="Arial" pitchFamily="-110" charset="0"/>
              </a:rPr>
              <a:t>related to algorithm implementation, interaction with other components, and program</a:t>
            </a:r>
          </a:p>
          <a:p>
            <a:r>
              <a:rPr lang="en-US" sz="1300" dirty="0">
                <a:latin typeface="Arial" pitchFamily="-110" charset="0"/>
              </a:rPr>
              <a:t>Output. When looking at these potential areas of concern, it is worth acknowledging</a:t>
            </a:r>
          </a:p>
          <a:p>
            <a:r>
              <a:rPr lang="en-US" sz="1300" dirty="0">
                <a:latin typeface="Arial" pitchFamily="-110" charset="0"/>
              </a:rPr>
              <a:t>that many security vulnerabilities result from a small set of common mistakes. We</a:t>
            </a:r>
          </a:p>
          <a:p>
            <a:r>
              <a:rPr lang="en-US" sz="1300" dirty="0">
                <a:latin typeface="Arial" pitchFamily="-110" charset="0"/>
              </a:rPr>
              <a:t>discuss a number of these.</a:t>
            </a:r>
          </a:p>
          <a:p>
            <a:endParaRPr lang="en-US" sz="1300" dirty="0">
              <a:latin typeface="Arial" pitchFamily="-110" charset="0"/>
            </a:endParaRPr>
          </a:p>
          <a:p>
            <a:r>
              <a:rPr lang="en-US" sz="1300" dirty="0">
                <a:latin typeface="Arial" pitchFamily="-110" charset="0"/>
              </a:rPr>
              <a:t>The examples in this chapter focus primarily on problems seen in Web application</a:t>
            </a:r>
          </a:p>
          <a:p>
            <a:r>
              <a:rPr lang="en-US" sz="1300" dirty="0">
                <a:latin typeface="Arial" pitchFamily="-110" charset="0"/>
              </a:rPr>
              <a:t>security. The rapid development of such applications, often by developers with</a:t>
            </a:r>
          </a:p>
          <a:p>
            <a:r>
              <a:rPr lang="en-US" sz="1300" dirty="0">
                <a:latin typeface="Arial" pitchFamily="-110" charset="0"/>
              </a:rPr>
              <a:t>insufficient awareness of security concerns, and their accessibility via the Internet to</a:t>
            </a:r>
          </a:p>
          <a:p>
            <a:r>
              <a:rPr lang="en-US" sz="1300" dirty="0">
                <a:latin typeface="Arial" pitchFamily="-110" charset="0"/>
              </a:rPr>
              <a:t>a potentially large pool of attackers mean these applications are particularly vulnerable.</a:t>
            </a:r>
          </a:p>
          <a:p>
            <a:r>
              <a:rPr lang="en-US" sz="1300" dirty="0">
                <a:latin typeface="Arial" pitchFamily="-110" charset="0"/>
              </a:rPr>
              <a:t>However, we emphasize that the principles discussed apply to all programs.</a:t>
            </a:r>
          </a:p>
          <a:p>
            <a:r>
              <a:rPr lang="en-US" sz="1300" dirty="0">
                <a:latin typeface="Arial" pitchFamily="-110" charset="0"/>
              </a:rPr>
              <a:t>Safe programming practices should always be followed, even for seemingly innocuous</a:t>
            </a:r>
          </a:p>
          <a:p>
            <a:r>
              <a:rPr lang="en-US" sz="1300" dirty="0">
                <a:latin typeface="Arial" pitchFamily="-110" charset="0"/>
              </a:rPr>
              <a:t>programs, because it is very difficult to predict the future uses of programs. It</a:t>
            </a:r>
          </a:p>
          <a:p>
            <a:r>
              <a:rPr lang="en-US" sz="1300" dirty="0">
                <a:latin typeface="Arial" pitchFamily="-110" charset="0"/>
              </a:rPr>
              <a:t>is always possible that a simple utility, designed for local use, may later be incorporated</a:t>
            </a:r>
          </a:p>
          <a:p>
            <a:r>
              <a:rPr lang="en-US" sz="1300" dirty="0">
                <a:latin typeface="Arial" pitchFamily="-110" charset="0"/>
              </a:rPr>
              <a:t>into a larger application, perhaps Web enabled, with significantly different</a:t>
            </a:r>
          </a:p>
          <a:p>
            <a:r>
              <a:rPr lang="en-US" sz="1300" dirty="0">
                <a:latin typeface="Arial" pitchFamily="-110" charset="0"/>
              </a:rPr>
              <a:t>security concerns.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Idiot security auditors are extremely common</a:t>
            </a:r>
          </a:p>
          <a:p>
            <a:pPr lvl="2"/>
            <a:r>
              <a:rPr lang="en-US" dirty="0" smtClean="0"/>
              <a:t>“Please turn off the firewall so I can run my ‘</a:t>
            </a:r>
            <a:r>
              <a:rPr lang="en-US" dirty="0" err="1" smtClean="0"/>
              <a:t>En</a:t>
            </a:r>
            <a:r>
              <a:rPr lang="en-US" dirty="0" smtClean="0"/>
              <a:t> Map’. It makes sure you’re blocking things with your  firewall.”</a:t>
            </a:r>
          </a:p>
          <a:p>
            <a:pPr lvl="2"/>
            <a:r>
              <a:rPr lang="en-US" dirty="0" smtClean="0"/>
              <a:t>“Your web service has port 80 open, that’s insecure.”</a:t>
            </a:r>
            <a:br>
              <a:rPr lang="en-US" dirty="0" smtClean="0"/>
            </a:br>
            <a:r>
              <a:rPr lang="en-US" dirty="0" smtClean="0"/>
              <a:t>    But our port 80 just redirects to HTTPS.</a:t>
            </a:r>
            <a:br>
              <a:rPr lang="en-US" dirty="0" smtClean="0"/>
            </a:br>
            <a:r>
              <a:rPr lang="en-US" dirty="0" smtClean="0"/>
              <a:t>“No, port 80 is bad. The flow chart says so.”</a:t>
            </a:r>
          </a:p>
          <a:p>
            <a:pPr lvl="2"/>
            <a:r>
              <a:rPr lang="en-US" dirty="0" smtClean="0"/>
              <a:t>“We don’t need to test that network, since only admins can get on it.”</a:t>
            </a:r>
            <a:br>
              <a:rPr lang="en-US" dirty="0" smtClean="0"/>
            </a:br>
            <a:r>
              <a:rPr lang="en-US" dirty="0" smtClean="0"/>
              <a:t>(ignores the live telnet daemon)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3C0B7-4C21-4A2D-9979-E0848CA0C7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3C0B7-4C21-4A2D-9979-E0848CA0C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8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60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05363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78777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1725808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DF901649-49E6-4D5A-B128-58DF29529D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7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8796-60C1-421C-95A3-42682E23246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268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20548-BB1F-468A-9F12-D016C830D4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5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2B276-0217-4D2E-8708-DAEC998EE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3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A81E1-3633-448B-B2C4-F73485341F4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939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89D3E-B041-49B8-AB4D-3A88568BFAD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71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4A688-5338-4D87-B79F-EB2D6C7DD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607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74E5B-CC8D-407A-9656-CE4C8A5B909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561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ACF73-57EF-41AF-AA57-11620ACAA68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08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9C6E5-2466-4A70-9796-61C8C8692A1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634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18E1E-0EF3-440B-9563-2660A726354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905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521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2557"/>
      </p:ext>
    </p:extLst>
  </p:cSld>
  <p:clrMapOvr>
    <a:masterClrMapping/>
  </p:clrMapOvr>
  <p:hf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36358"/>
      </p:ext>
    </p:extLst>
  </p:cSld>
  <p:clrMapOvr>
    <a:masterClrMapping/>
  </p:clrMapOvr>
  <p:hf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95688"/>
            <a:ext cx="426720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2086B9-75B8-462D-ABA2-4907ACC57692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014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DF901649-49E6-4D5A-B128-58DF29529D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9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26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8796-60C1-421C-95A3-42682E23246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5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951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20548-BB1F-468A-9F12-D016C830D4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8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2B276-0217-4D2E-8708-DAEC998EE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478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A81E1-3633-448B-B2C4-F73485341F4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406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89D3E-B041-49B8-AB4D-3A88568BFAD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468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4A688-5338-4D87-B79F-EB2D6C7DD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97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74E5B-CC8D-407A-9656-CE4C8A5B909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082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ACF73-57EF-41AF-AA57-11620ACAA68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253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9C6E5-2466-4A70-9796-61C8C8692A1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41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18E1E-0EF3-440B-9563-2660A726354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477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90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09411"/>
      </p:ext>
    </p:extLst>
  </p:cSld>
  <p:clrMapOvr>
    <a:masterClrMapping/>
  </p:clrMapOvr>
  <p:hf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37598"/>
      </p:ext>
    </p:extLst>
  </p:cSld>
  <p:clrMapOvr>
    <a:masterClrMapping/>
  </p:clrMapOvr>
  <p:hf hd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95688"/>
            <a:ext cx="426720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2086B9-75B8-462D-ABA2-4907ACC57692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549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DF901649-49E6-4D5A-B128-58DF29529D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2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8796-60C1-421C-95A3-42682E23246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8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461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20548-BB1F-468A-9F12-D016C830D4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5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2B276-0217-4D2E-8708-DAEC998EE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2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6770"/>
      </p:ext>
    </p:extLst>
  </p:cSld>
  <p:clrMapOvr>
    <a:masterClrMapping/>
  </p:clrMapOvr>
  <p:hf hd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A81E1-3633-448B-B2C4-F73485341F4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156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89D3E-B041-49B8-AB4D-3A88568BFAD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86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4A688-5338-4D87-B79F-EB2D6C7DD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465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74E5B-CC8D-407A-9656-CE4C8A5B909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084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ACF73-57EF-41AF-AA57-11620ACAA68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465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9C6E5-2466-4A70-9796-61C8C8692A1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33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18E1E-0EF3-440B-9563-2660A726354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375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81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7181"/>
      </p:ext>
    </p:extLst>
  </p:cSld>
  <p:clrMapOvr>
    <a:masterClrMapping/>
  </p:clrMapOvr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8867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35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95688"/>
            <a:ext cx="426720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2086B9-75B8-462D-ABA2-4907ACC57692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09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DF901649-49E6-4D5A-B128-58DF29529D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6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8796-60C1-421C-95A3-42682E23246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6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869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20548-BB1F-468A-9F12-D016C830D4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9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2B276-0217-4D2E-8708-DAEC998EE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77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A81E1-3633-448B-B2C4-F73485341F4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41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89D3E-B041-49B8-AB4D-3A88568BFAD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27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4A688-5338-4D87-B79F-EB2D6C7DD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959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74E5B-CC8D-407A-9656-CE4C8A5B909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2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5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ACF73-57EF-41AF-AA57-11620ACAA68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830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9C6E5-2466-4A70-9796-61C8C8692A1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21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18E1E-0EF3-440B-9563-2660A726354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878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651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28307"/>
      </p:ext>
    </p:extLst>
  </p:cSld>
  <p:clrMapOvr>
    <a:masterClrMapping/>
  </p:clrMapOvr>
  <p:hf hd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53232"/>
      </p:ext>
    </p:extLst>
  </p:cSld>
  <p:clrMapOvr>
    <a:masterClrMapping/>
  </p:clrMapOvr>
  <p:hf hd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95688"/>
            <a:ext cx="426720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2086B9-75B8-462D-ABA2-4907ACC57692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862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DF901649-49E6-4D5A-B128-58DF29529D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3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8796-60C1-421C-95A3-42682E23246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7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0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1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20548-BB1F-468A-9F12-D016C830D4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7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2B276-0217-4D2E-8708-DAEC998EE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85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A81E1-3633-448B-B2C4-F73485341F4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411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89D3E-B041-49B8-AB4D-3A88568BFAD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686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4A688-5338-4D87-B79F-EB2D6C7DD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655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74E5B-CC8D-407A-9656-CE4C8A5B909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00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ACF73-57EF-41AF-AA57-11620ACAA68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88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9C6E5-2466-4A70-9796-61C8C8692A1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943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18E1E-0EF3-440B-9563-2660A726354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74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90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71744"/>
      </p:ext>
    </p:extLst>
  </p:cSld>
  <p:clrMapOvr>
    <a:masterClrMapping/>
  </p:clrMapOvr>
  <p:hf hd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55601"/>
      </p:ext>
    </p:extLst>
  </p:cSld>
  <p:clrMapOvr>
    <a:masterClrMapping/>
  </p:clrMapOvr>
  <p:hf hd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DF901649-49E6-4D5A-B128-58DF29529D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7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8796-60C1-421C-95A3-42682E23246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887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20548-BB1F-468A-9F12-D016C830D4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2B276-0217-4D2E-8708-DAEC998EE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83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A81E1-3633-448B-B2C4-F73485341F4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0128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89D3E-B041-49B8-AB4D-3A88568BFAD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5835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4A688-5338-4D87-B79F-EB2D6C7DDE7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61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5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74E5B-CC8D-407A-9656-CE4C8A5B909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99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ACF73-57EF-41AF-AA57-11620ACAA68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4893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9C6E5-2466-4A70-9796-61C8C8692A1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481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18E1E-0EF3-440B-9563-2660A726354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604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231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6844"/>
      </p:ext>
    </p:extLst>
  </p:cSld>
  <p:clrMapOvr>
    <a:masterClrMapping/>
  </p:clrMapOvr>
  <p:hf hd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8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3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88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9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8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8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8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94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41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3789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Reminder</a:t>
            </a:r>
            <a:r>
              <a:rPr lang="en-US" sz="1400" dirty="0" smtClean="0"/>
              <a:t>: Go to course web page for link to exercise form.</a:t>
            </a:r>
          </a:p>
          <a:p>
            <a:pPr algn="ctr"/>
            <a:r>
              <a:rPr lang="en-US" sz="1400" dirty="0" smtClean="0"/>
              <a:t>Paste code into ideone.com and submit the link.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049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52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1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608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7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32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8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72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94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51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85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43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16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5346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92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0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313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9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92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76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66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47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49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21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94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892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5181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0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25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0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313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92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76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661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47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4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54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219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9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892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51810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25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5867400" y="6594408"/>
            <a:ext cx="1219200" cy="234308"/>
          </a:xfrm>
        </p:spPr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2" descr="CS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18414"/>
            <a:ext cx="2053771" cy="10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2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1"/>
            <a:ext cx="8712200" cy="685800"/>
          </a:xfrm>
          <a:solidFill>
            <a:schemeClr val="accent2"/>
          </a:solidFill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Exercise 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193972"/>
            <a:ext cx="5328822" cy="20682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9028"/>
            <a:ext cx="5283200" cy="4959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Reminder</a:t>
            </a:r>
            <a:r>
              <a:rPr lang="en-US" sz="1400" dirty="0" smtClean="0">
                <a:solidFill>
                  <a:srgbClr val="FFFFFF"/>
                </a:solidFill>
              </a:rPr>
              <a:t>: Go to course web page for link to exercise form.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Paste code into ideone.com and submit the link.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5800"/>
            <a:ext cx="8694738" cy="533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49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1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138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1750"/>
            <a:ext cx="8655050" cy="1187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26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53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678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42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56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16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381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5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5458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18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269287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37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34452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17781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8724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43279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0589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68131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8068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94363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2596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8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3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6FB06F-98E1-4B4F-B648-ADD46C3DC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6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7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1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University Computer Science Faculty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6FB06F-98E1-4B4F-B648-ADD46C3DCE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9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99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ransition spd="slow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6318250"/>
            <a:ext cx="10541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581774"/>
            <a:ext cx="532882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CSC230: C and Software Tools © NC State Computer Science Faculty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67400" y="6594408"/>
            <a:ext cx="2133600" cy="234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B39319-AA8E-402C-89F4-8E90A23E30B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Buffer Overflows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7086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Dr. Tyler Bletsch</a:t>
            </a:r>
          </a:p>
          <a:p>
            <a:r>
              <a:rPr lang="en-US" sz="1200" dirty="0" smtClean="0"/>
              <a:t>Based on slides from Computer Security: Principles and Practices by William Stallings and Lawrie Brown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runs through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Can’t have a separate team that </a:t>
            </a:r>
            <a:br>
              <a:rPr lang="en-US" dirty="0" smtClean="0"/>
            </a:br>
            <a:r>
              <a:rPr lang="en-US" dirty="0" smtClean="0"/>
              <a:t>“does software security” </a:t>
            </a:r>
          </a:p>
          <a:p>
            <a:pPr lvl="1"/>
            <a:r>
              <a:rPr lang="en-US" dirty="0" smtClean="0"/>
              <a:t>They never get the power they need</a:t>
            </a:r>
          </a:p>
          <a:p>
            <a:pPr lvl="1"/>
            <a:r>
              <a:rPr lang="en-US" dirty="0" smtClean="0"/>
              <a:t>They don’t write the code that will be broken</a:t>
            </a:r>
          </a:p>
          <a:p>
            <a:pPr lvl="1"/>
            <a:r>
              <a:rPr lang="en-US" dirty="0" smtClean="0"/>
              <a:t>Security is an </a:t>
            </a:r>
            <a:r>
              <a:rPr lang="en-US" i="1" dirty="0" smtClean="0"/>
              <a:t>emergent property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can’t be added from outside</a:t>
            </a:r>
          </a:p>
          <a:p>
            <a:r>
              <a:rPr lang="en-US" dirty="0" smtClean="0"/>
              <a:t>Everyone developing a product must understand basic security concepts</a:t>
            </a:r>
          </a:p>
          <a:p>
            <a:pPr lvl="1"/>
            <a:r>
              <a:rPr lang="en-US" dirty="0" smtClean="0"/>
              <a:t>Security team is there to test, advise, and provide training, not “add in the security”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CSC230: C and Software Tools © NC State University Computer Science Faculty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when you walk into a security mess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202" name="Picture 10" descr="http://funtooo.com/wp-content/uploads/2013/09/I-wonder-what-the-Code-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10895" r="5755" b="5272"/>
          <a:stretch/>
        </p:blipFill>
        <p:spPr bwMode="auto">
          <a:xfrm>
            <a:off x="7346070" y="1524001"/>
            <a:ext cx="1797930" cy="22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lolsnaps.com/upload_pic/SecurityGateFail-242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7" b="6996"/>
          <a:stretch/>
        </p:blipFill>
        <p:spPr bwMode="auto">
          <a:xfrm>
            <a:off x="658009" y="4062805"/>
            <a:ext cx="3943542" cy="27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failfunnies.com/images/security-fa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b="26390"/>
          <a:stretch/>
        </p:blipFill>
        <p:spPr bwMode="auto">
          <a:xfrm>
            <a:off x="658010" y="1524001"/>
            <a:ext cx="3227548" cy="22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files.sharenator.com/1344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75" y="4062805"/>
            <a:ext cx="4247925" cy="28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www.failking.com/img6/26839-security-fail_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3493" r="5948" b="8863"/>
          <a:stretch/>
        </p:blipFill>
        <p:spPr bwMode="auto">
          <a:xfrm>
            <a:off x="4045006" y="1536106"/>
            <a:ext cx="3193994" cy="21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mess: psychological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you don’t have </a:t>
            </a:r>
            <a:r>
              <a:rPr lang="en-US" b="1" dirty="0" smtClean="0"/>
              <a:t>buy-in from top leadership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YOU WILL PROBABLY FAIL</a:t>
            </a:r>
          </a:p>
          <a:p>
            <a:pPr lvl="1"/>
            <a:r>
              <a:rPr lang="en-US" dirty="0" smtClean="0"/>
              <a:t>Fight for the support you need (see next slide)</a:t>
            </a:r>
          </a:p>
          <a:p>
            <a:pPr lvl="1"/>
            <a:r>
              <a:rPr lang="en-US" dirty="0" smtClean="0"/>
              <a:t>If you can’t get it, consider leaving the company</a:t>
            </a:r>
          </a:p>
          <a:p>
            <a:pPr lvl="1"/>
            <a:r>
              <a:rPr lang="en-US" dirty="0" smtClean="0"/>
              <a:t>The saddest people I’ve known are security experts at insecure companies…they pretty much just log the existence of </a:t>
            </a:r>
            <a:r>
              <a:rPr lang="en-US" dirty="0" err="1" smtClean="0"/>
              <a:t>timebombs</a:t>
            </a:r>
            <a:r>
              <a:rPr lang="en-US" dirty="0" smtClean="0"/>
              <a:t> they don’t get to defuse.</a:t>
            </a:r>
          </a:p>
          <a:p>
            <a:r>
              <a:rPr lang="en-US" dirty="0" smtClean="0"/>
              <a:t>Acknowledge that:</a:t>
            </a:r>
          </a:p>
          <a:p>
            <a:pPr lvl="1"/>
            <a:r>
              <a:rPr lang="en-US" dirty="0" smtClean="0"/>
              <a:t>It will be painful</a:t>
            </a:r>
          </a:p>
          <a:p>
            <a:pPr lvl="1"/>
            <a:r>
              <a:rPr lang="en-US" dirty="0" smtClean="0"/>
              <a:t>Yes, adding security takes time away from feature work</a:t>
            </a:r>
          </a:p>
          <a:p>
            <a:pPr lvl="1"/>
            <a:r>
              <a:rPr lang="en-US" dirty="0" err="1" smtClean="0"/>
              <a:t>Devs</a:t>
            </a:r>
            <a:r>
              <a:rPr lang="en-US" dirty="0" smtClean="0"/>
              <a:t> may have to </a:t>
            </a:r>
            <a:r>
              <a:rPr lang="en-US" u="sng" dirty="0" smtClean="0"/>
              <a:t>change their way of thinking</a:t>
            </a:r>
            <a:endParaRPr lang="en-US" dirty="0" smtClean="0"/>
          </a:p>
          <a:p>
            <a:pPr lvl="1"/>
            <a:r>
              <a:rPr lang="en-US" dirty="0" smtClean="0"/>
              <a:t>There is a </a:t>
            </a:r>
            <a:r>
              <a:rPr lang="en-US" u="sng" dirty="0" smtClean="0"/>
              <a:t>trade-off </a:t>
            </a:r>
            <a:r>
              <a:rPr lang="en-US" dirty="0" smtClean="0"/>
              <a:t>between security and usability</a:t>
            </a:r>
          </a:p>
          <a:p>
            <a:r>
              <a:rPr lang="en-US" dirty="0" smtClean="0"/>
              <a:t>Keep everyone remembering the </a:t>
            </a:r>
            <a:r>
              <a:rPr lang="en-US" i="1" dirty="0" smtClean="0"/>
              <a:t>concrete real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mess: psychological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Words to use:</a:t>
            </a:r>
          </a:p>
          <a:p>
            <a:pPr lvl="1"/>
            <a:r>
              <a:rPr lang="en-US" b="1" u="sng" dirty="0" smtClean="0"/>
              <a:t>Cost to fix vs. cost if unfixed</a:t>
            </a:r>
          </a:p>
          <a:p>
            <a:pPr lvl="1"/>
            <a:r>
              <a:rPr lang="en-US" dirty="0" smtClean="0"/>
              <a:t>Likelihood of risk &amp; severity of risk</a:t>
            </a:r>
          </a:p>
          <a:p>
            <a:pPr lvl="1"/>
            <a:r>
              <a:rPr lang="en-US" dirty="0" smtClean="0"/>
              <a:t>Cost to fix:</a:t>
            </a:r>
          </a:p>
          <a:p>
            <a:pPr lvl="2"/>
            <a:r>
              <a:rPr lang="en-US" dirty="0" smtClean="0"/>
              <a:t>Human time</a:t>
            </a:r>
          </a:p>
          <a:p>
            <a:pPr lvl="2"/>
            <a:r>
              <a:rPr lang="en-US" dirty="0" smtClean="0"/>
              <a:t>Opportunity cost of foregoing other features/fixes</a:t>
            </a:r>
          </a:p>
          <a:p>
            <a:pPr lvl="1"/>
            <a:r>
              <a:rPr lang="en-US" dirty="0" smtClean="0"/>
              <a:t>Cost if unfixed:</a:t>
            </a:r>
          </a:p>
          <a:p>
            <a:pPr lvl="2"/>
            <a:r>
              <a:rPr lang="en-US" dirty="0" smtClean="0"/>
              <a:t>Downtime</a:t>
            </a:r>
            <a:endParaRPr lang="en-US" dirty="0"/>
          </a:p>
          <a:p>
            <a:pPr lvl="2"/>
            <a:r>
              <a:rPr lang="en-US" dirty="0" smtClean="0"/>
              <a:t>Loss of customer data</a:t>
            </a:r>
          </a:p>
          <a:p>
            <a:pPr lvl="2"/>
            <a:r>
              <a:rPr lang="en-US" dirty="0"/>
              <a:t>Damage to </a:t>
            </a:r>
            <a:r>
              <a:rPr lang="en-US" dirty="0" smtClean="0"/>
              <a:t>reputation</a:t>
            </a:r>
          </a:p>
          <a:p>
            <a:pPr lvl="2"/>
            <a:r>
              <a:rPr lang="en-US" dirty="0" smtClean="0"/>
              <a:t>Actions of criminal attackers</a:t>
            </a:r>
            <a:endParaRPr lang="en-US" dirty="0"/>
          </a:p>
          <a:p>
            <a:pPr lvl="2"/>
            <a:r>
              <a:rPr lang="en-US" dirty="0" smtClean="0"/>
              <a:t>Civil liability</a:t>
            </a:r>
          </a:p>
          <a:p>
            <a:pPr lvl="2"/>
            <a:r>
              <a:rPr lang="en-US" dirty="0" smtClean="0"/>
              <a:t>Loss of sales</a:t>
            </a:r>
          </a:p>
          <a:p>
            <a:pPr lvl="1"/>
            <a:r>
              <a:rPr lang="en-US" b="1" dirty="0" smtClean="0"/>
              <a:t>Trade-off </a:t>
            </a:r>
            <a:r>
              <a:rPr lang="en-US" dirty="0" smtClean="0"/>
              <a:t>against feature development and time-to-market</a:t>
            </a:r>
          </a:p>
          <a:p>
            <a:r>
              <a:rPr lang="en-US" dirty="0" smtClean="0"/>
              <a:t>If things are very toxic:</a:t>
            </a:r>
          </a:p>
          <a:p>
            <a:pPr lvl="1"/>
            <a:r>
              <a:rPr lang="en-US" dirty="0" smtClean="0"/>
              <a:t>Negligence</a:t>
            </a:r>
          </a:p>
          <a:p>
            <a:pPr lvl="1"/>
            <a:r>
              <a:rPr lang="en-US" dirty="0" smtClean="0"/>
              <a:t>Duty to report</a:t>
            </a:r>
          </a:p>
          <a:p>
            <a:pPr lvl="1"/>
            <a:r>
              <a:rPr lang="en-US" dirty="0" smtClean="0"/>
              <a:t>Ethics board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r>
              <a:rPr lang="en-US" dirty="0"/>
              <a:t>Words to avoid:</a:t>
            </a:r>
          </a:p>
          <a:p>
            <a:pPr lvl="1"/>
            <a:r>
              <a:rPr lang="en-US" b="1" u="sng" dirty="0" smtClean="0"/>
              <a:t>Anything involving computers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687" y="838200"/>
            <a:ext cx="8315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How to convince an executive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53000" y="3276600"/>
            <a:ext cx="3768980" cy="2677656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 kern="0" dirty="0" smtClean="0">
                <a:latin typeface="+mj-lt"/>
              </a:rPr>
              <a:t>The executive mindset:</a:t>
            </a:r>
          </a:p>
          <a:p>
            <a:pPr algn="ctr"/>
            <a:r>
              <a:rPr lang="en-US" b="1" kern="0" dirty="0" smtClean="0">
                <a:latin typeface="+mj-lt"/>
              </a:rPr>
              <a:t>Maximize dollars</a:t>
            </a:r>
          </a:p>
          <a:p>
            <a:endParaRPr lang="en-US" kern="0" dirty="0" smtClean="0">
              <a:latin typeface="+mj-lt"/>
            </a:endParaRPr>
          </a:p>
          <a:p>
            <a:r>
              <a:rPr lang="en-US" kern="0" dirty="0" smtClean="0">
                <a:latin typeface="+mj-lt"/>
              </a:rPr>
              <a:t>Change in dollars if we do X?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j-lt"/>
              </a:rPr>
              <a:t>Change in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j-lt"/>
              </a:rPr>
              <a:t>Change in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j-lt"/>
              </a:rPr>
              <a:t>Opportunity cost</a:t>
            </a:r>
          </a:p>
        </p:txBody>
      </p:sp>
    </p:spTree>
    <p:extLst>
      <p:ext uri="{BB962C8B-B14F-4D97-AF65-F5344CB8AC3E}">
        <p14:creationId xmlns:p14="http://schemas.microsoft.com/office/powerpoint/2010/main" val="15664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mess: technical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Low-hanging fruit: </a:t>
            </a:r>
            <a:r>
              <a:rPr lang="en-US" dirty="0" smtClean="0"/>
              <a:t>Turn on and configure security features already available, and turn off dumb stuff:</a:t>
            </a:r>
          </a:p>
          <a:p>
            <a:r>
              <a:rPr lang="en-US" dirty="0" smtClean="0"/>
              <a:t>Use host-based firewalls</a:t>
            </a:r>
          </a:p>
          <a:p>
            <a:r>
              <a:rPr lang="en-US" dirty="0" smtClean="0"/>
              <a:t>Turn on encryption on protocols that support it</a:t>
            </a:r>
            <a:br>
              <a:rPr lang="en-US" dirty="0" smtClean="0"/>
            </a:br>
            <a:r>
              <a:rPr lang="en-US" dirty="0" smtClean="0"/>
              <a:t>(e.g. HTTP-&gt;HTTPS)</a:t>
            </a:r>
          </a:p>
          <a:p>
            <a:r>
              <a:rPr lang="en-US" dirty="0" smtClean="0"/>
              <a:t>Disable/uninstall unnecessary services</a:t>
            </a:r>
          </a:p>
          <a:p>
            <a:r>
              <a:rPr lang="en-US" dirty="0" smtClean="0"/>
              <a:t>Tighten permissions on all inter-communicating components (e.g. “your app doesn’t have to log into the database as root”)</a:t>
            </a:r>
          </a:p>
          <a:p>
            <a:r>
              <a:rPr lang="en-US" dirty="0" smtClean="0"/>
              <a:t>Install relevant security tools from elsewhere in the course (e.g. host/net-based IDS/IPS)</a:t>
            </a:r>
          </a:p>
          <a:p>
            <a:r>
              <a:rPr lang="en-US" dirty="0" smtClean="0"/>
              <a:t>Ensure there are no “fixed” passwords (e.g. every install of this app logs into its database with the </a:t>
            </a:r>
            <a:r>
              <a:rPr lang="en-US" dirty="0"/>
              <a:t>password ‘9SlALfpY58jg’)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0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mess: technical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Fixing processes:</a:t>
            </a:r>
          </a:p>
          <a:p>
            <a:r>
              <a:rPr lang="en-US" dirty="0" smtClean="0"/>
              <a:t>Make the build process smart and automated (if it isn’t already)</a:t>
            </a:r>
          </a:p>
          <a:p>
            <a:pPr lvl="1"/>
            <a:r>
              <a:rPr lang="en-US" dirty="0" smtClean="0"/>
              <a:t>Code analysis tools (e.g. lint, style checker, etc.)</a:t>
            </a:r>
          </a:p>
          <a:p>
            <a:pPr lvl="1"/>
            <a:r>
              <a:rPr lang="en-US" dirty="0" smtClean="0"/>
              <a:t>Automated testing (e.g. nightly build tests)</a:t>
            </a:r>
          </a:p>
          <a:p>
            <a:r>
              <a:rPr lang="en-US" dirty="0" smtClean="0"/>
              <a:t>Team dedicated to security test development and auditing</a:t>
            </a:r>
          </a:p>
          <a:p>
            <a:pPr lvl="1"/>
            <a:r>
              <a:rPr lang="en-US" dirty="0" smtClean="0"/>
              <a:t>Separate from the main developers!</a:t>
            </a:r>
          </a:p>
          <a:p>
            <a:r>
              <a:rPr lang="en-US" dirty="0" smtClean="0"/>
              <a:t>Code reviews (fine grained, in-team)</a:t>
            </a:r>
          </a:p>
          <a:p>
            <a:r>
              <a:rPr lang="en-US" dirty="0" smtClean="0"/>
              <a:t>Code audits (coarse grained, separate team)</a:t>
            </a:r>
          </a:p>
          <a:p>
            <a:r>
              <a:rPr lang="en-US" dirty="0" smtClean="0"/>
              <a:t>Bad practice ratchets: </a:t>
            </a:r>
          </a:p>
          <a:p>
            <a:pPr lvl="1"/>
            <a:r>
              <a:rPr lang="en-US" dirty="0" smtClean="0"/>
              <a:t>Yes there are 33 instances of </a:t>
            </a:r>
            <a:r>
              <a:rPr lang="en-US" dirty="0" err="1" smtClean="0"/>
              <a:t>strcpy</a:t>
            </a:r>
            <a:r>
              <a:rPr lang="en-US" dirty="0" smtClean="0"/>
              <a:t>() in the code, but there shall not be a single one more!</a:t>
            </a:r>
          </a:p>
          <a:p>
            <a:pPr lvl="1"/>
            <a:r>
              <a:rPr lang="en-US" dirty="0" smtClean="0"/>
              <a:t>Enforce with automated code analysis at check-in</a:t>
            </a:r>
          </a:p>
          <a:p>
            <a:pPr lvl="1"/>
            <a:r>
              <a:rPr lang="en-US" dirty="0" smtClean="0"/>
              <a:t>Cause code check-ins that violate the ratchet to FAIL – code literally doesn’t commit!</a:t>
            </a:r>
          </a:p>
          <a:p>
            <a:pPr lvl="1"/>
            <a:r>
              <a:rPr lang="en-US" dirty="0" smtClean="0"/>
              <a:t>You must also have a team refactor the existing bad practices</a:t>
            </a:r>
          </a:p>
          <a:p>
            <a:pPr lvl="2"/>
            <a:r>
              <a:rPr lang="en-US" dirty="0" smtClean="0"/>
              <a:t>Yes this could break old gnarly critical code, TOO BAD, that’s where the vulnerabilities are likeliest!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2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mess: technical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Identifying specific flaws:</a:t>
            </a:r>
            <a:endParaRPr lang="en-US" dirty="0" smtClean="0"/>
          </a:p>
          <a:p>
            <a:r>
              <a:rPr lang="en-US" dirty="0" smtClean="0"/>
              <a:t>Pen testing/code audit</a:t>
            </a:r>
          </a:p>
          <a:p>
            <a:pPr lvl="1"/>
            <a:r>
              <a:rPr lang="en-US" dirty="0" smtClean="0"/>
              <a:t>If getting a contractor, research a ton and </a:t>
            </a:r>
            <a:br>
              <a:rPr lang="en-US" dirty="0" smtClean="0"/>
            </a:br>
            <a:r>
              <a:rPr lang="en-US" dirty="0" smtClean="0"/>
              <a:t>spend </a:t>
            </a:r>
            <a:r>
              <a:rPr lang="en-US" i="1" dirty="0" smtClean="0"/>
              <a:t>real money</a:t>
            </a:r>
          </a:p>
          <a:p>
            <a:pPr lvl="2"/>
            <a:r>
              <a:rPr lang="en-US" dirty="0" smtClean="0"/>
              <a:t>Idiot security auditors are extremely common</a:t>
            </a:r>
          </a:p>
          <a:p>
            <a:r>
              <a:rPr lang="en-US" dirty="0" smtClean="0"/>
              <a:t>Short-term bug bounty</a:t>
            </a:r>
          </a:p>
          <a:p>
            <a:pPr lvl="1"/>
            <a:r>
              <a:rPr lang="en-US" dirty="0" smtClean="0"/>
              <a:t>Why not long term? Because developers will start getting sloppy to generate bounties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mess: technical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Long-term re-architecting:</a:t>
            </a:r>
          </a:p>
          <a:p>
            <a:r>
              <a:rPr lang="en-US" dirty="0" smtClean="0"/>
              <a:t>Redesign the product in accordance with the principles of this course</a:t>
            </a:r>
          </a:p>
          <a:p>
            <a:r>
              <a:rPr lang="en-US" dirty="0" smtClean="0"/>
              <a:t>Phase in the changes over time</a:t>
            </a:r>
          </a:p>
          <a:p>
            <a:r>
              <a:rPr lang="en-US" dirty="0" smtClean="0"/>
              <a:t>Tie these changes to feature improvements to prevent them being cut by future short-sightedness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FB06F-98E1-4B4F-B648-ADD46C3DCE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7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531440"/>
            <a:ext cx="8229600" cy="1512168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Handling Program Input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Input </a:t>
            </a:r>
            <a:r>
              <a:rPr lang="en-US" dirty="0"/>
              <a:t>is any source of data from outside and whose value is not explicitly known by the programmer when the code was </a:t>
            </a:r>
            <a:r>
              <a:rPr lang="en-US" dirty="0" smtClean="0"/>
              <a:t>written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Must identify all data </a:t>
            </a:r>
            <a:r>
              <a:rPr lang="en-US" dirty="0" smtClean="0"/>
              <a:t>sources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Explicitly validate assumptions on size and type of values before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53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Input Size &amp; Buffer Overflow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896"/>
            <a:ext cx="8229600" cy="4060304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rogrammers often make assumptions about the maximum expected size of input</a:t>
            </a:r>
          </a:p>
          <a:p>
            <a:pPr lvl="1">
              <a:buClr>
                <a:schemeClr val="accent2"/>
              </a:buClr>
            </a:pPr>
            <a:r>
              <a:rPr lang="en-US" sz="1800" dirty="0"/>
              <a:t>A</a:t>
            </a:r>
            <a:r>
              <a:rPr lang="en-US" sz="1800" dirty="0" smtClean="0"/>
              <a:t>llocated buffer size is not confirmed</a:t>
            </a:r>
          </a:p>
          <a:p>
            <a:pPr lvl="1">
              <a:buClr>
                <a:schemeClr val="accent2"/>
              </a:buClr>
            </a:pPr>
            <a:r>
              <a:rPr lang="en-US" sz="1800" dirty="0"/>
              <a:t>R</a:t>
            </a:r>
            <a:r>
              <a:rPr lang="en-US" sz="1800" dirty="0" smtClean="0"/>
              <a:t>esulting </a:t>
            </a:r>
            <a:r>
              <a:rPr lang="en-US" sz="1800" dirty="0"/>
              <a:t>in buffer overflow</a:t>
            </a:r>
            <a:r>
              <a:rPr lang="en-US" sz="1800" dirty="0" smtClean="0"/>
              <a:t> </a:t>
            </a:r>
          </a:p>
          <a:p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may not identify vulnerability</a:t>
            </a:r>
            <a:endParaRPr lang="en-US" dirty="0" smtClean="0"/>
          </a:p>
          <a:p>
            <a:pPr lvl="1">
              <a:buClr>
                <a:schemeClr val="accent2"/>
              </a:buClr>
            </a:pPr>
            <a:r>
              <a:rPr lang="en-US" sz="1800" dirty="0"/>
              <a:t>Test inputs are unlikely to include large enough inputs to trigger the overflow</a:t>
            </a:r>
          </a:p>
          <a:p>
            <a:r>
              <a:rPr lang="en-US" dirty="0"/>
              <a:t>S</a:t>
            </a:r>
            <a:r>
              <a:rPr lang="en-US" dirty="0" smtClean="0"/>
              <a:t>afe </a:t>
            </a:r>
            <a:r>
              <a:rPr lang="en-US" dirty="0"/>
              <a:t>coding treats all input as </a:t>
            </a:r>
            <a:r>
              <a:rPr lang="en-US" dirty="0" smtClean="0"/>
              <a:t>dangerous</a:t>
            </a:r>
          </a:p>
        </p:txBody>
      </p:sp>
    </p:spTree>
    <p:extLst>
      <p:ext uri="{BB962C8B-B14F-4D97-AF65-F5344CB8AC3E}">
        <p14:creationId xmlns:p14="http://schemas.microsoft.com/office/powerpoint/2010/main" val="354321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Software </a:t>
            </a:r>
            <a:r>
              <a:rPr kumimoji="1"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Security Issues</a:t>
            </a:r>
            <a:endParaRPr kumimoji="1" lang="en-A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1000" y="2133600"/>
            <a:ext cx="3931920" cy="4495799"/>
          </a:xfrm>
        </p:spPr>
        <p:txBody>
          <a:bodyPr>
            <a:normAutofit/>
          </a:bodyPr>
          <a:lstStyle/>
          <a:p>
            <a:r>
              <a:rPr lang="en-AU" dirty="0"/>
              <a:t>M</a:t>
            </a:r>
            <a:r>
              <a:rPr lang="en-AU" dirty="0" smtClean="0"/>
              <a:t>any </a:t>
            </a:r>
            <a:r>
              <a:rPr lang="en-AU" dirty="0"/>
              <a:t>vulnerabilities result from poor programming </a:t>
            </a:r>
            <a:r>
              <a:rPr lang="en-AU" dirty="0" smtClean="0"/>
              <a:t>practices</a:t>
            </a:r>
          </a:p>
          <a:p>
            <a:r>
              <a:rPr lang="en-AU" dirty="0"/>
              <a:t>C</a:t>
            </a:r>
            <a:r>
              <a:rPr lang="en-AU" dirty="0" smtClean="0"/>
              <a:t>onsequence </a:t>
            </a:r>
            <a:r>
              <a:rPr lang="en-AU" dirty="0"/>
              <a:t>from insufficient </a:t>
            </a:r>
            <a:r>
              <a:rPr lang="en-AU" dirty="0" smtClean="0"/>
              <a:t>checking and validation </a:t>
            </a:r>
            <a:r>
              <a:rPr lang="en-AU" dirty="0"/>
              <a:t>of</a:t>
            </a:r>
            <a:r>
              <a:rPr lang="en-AU" dirty="0" smtClean="0"/>
              <a:t> data and error codes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AU" dirty="0"/>
              <a:t>A</a:t>
            </a:r>
            <a:r>
              <a:rPr lang="en-AU" dirty="0" smtClean="0"/>
              <a:t>wareness </a:t>
            </a:r>
            <a:r>
              <a:rPr lang="en-AU" dirty="0"/>
              <a:t>of</a:t>
            </a:r>
            <a:r>
              <a:rPr lang="en-AU" dirty="0" smtClean="0"/>
              <a:t> these issues </a:t>
            </a:r>
            <a:r>
              <a:rPr lang="en-AU" dirty="0"/>
              <a:t>is</a:t>
            </a:r>
            <a:r>
              <a:rPr lang="en-AU" dirty="0" smtClean="0"/>
              <a:t> a critical initial step in writing more secure program code</a:t>
            </a:r>
          </a:p>
          <a:p>
            <a:pPr>
              <a:buFont typeface="Wingdings" pitchFamily="-110" charset="2"/>
              <a:buNone/>
            </a:pPr>
            <a:r>
              <a:rPr lang="en-US" b="1" dirty="0"/>
              <a:t>	</a:t>
            </a:r>
            <a:endParaRPr lang="en-AU" dirty="0">
              <a:effectLst/>
              <a:latin typeface="Times" pitchFamily="-11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1118679"/>
              </p:ext>
            </p:extLst>
          </p:nvPr>
        </p:nvGraphicFramePr>
        <p:xfrm>
          <a:off x="4495800" y="2573337"/>
          <a:ext cx="4267200" cy="428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261" y="4800600"/>
            <a:ext cx="1232739" cy="2057400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54203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B91D"/>
                </a:solidFill>
              </a:rPr>
              <a:t>Interpretation of</a:t>
            </a:r>
            <a:r>
              <a:rPr lang="en-US" dirty="0" smtClean="0">
                <a:solidFill>
                  <a:srgbClr val="FFB91D"/>
                </a:solidFill>
              </a:rPr>
              <a:t> Program Input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8064896" cy="496855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input may be binary or text</a:t>
            </a:r>
          </a:p>
          <a:p>
            <a:pPr lvl="1">
              <a:buClr>
                <a:schemeClr val="accent2"/>
              </a:buClr>
            </a:pPr>
            <a:r>
              <a:rPr lang="en-US" sz="1800" dirty="0"/>
              <a:t>B</a:t>
            </a:r>
            <a:r>
              <a:rPr lang="en-US" sz="1800" dirty="0" smtClean="0"/>
              <a:t>inary </a:t>
            </a:r>
            <a:r>
              <a:rPr lang="en-US" sz="1800" dirty="0"/>
              <a:t>interpretation depends on encoding and is usually application specific</a:t>
            </a:r>
            <a:endParaRPr lang="en-US" sz="1800" dirty="0" smtClean="0"/>
          </a:p>
          <a:p>
            <a:r>
              <a:rPr lang="en-US" dirty="0"/>
              <a:t>T</a:t>
            </a:r>
            <a:r>
              <a:rPr lang="en-US" dirty="0" smtClean="0"/>
              <a:t>here is an increasing variety of character sets being used</a:t>
            </a:r>
          </a:p>
          <a:p>
            <a:pPr lvl="1">
              <a:buClr>
                <a:schemeClr val="accent2"/>
              </a:buClr>
            </a:pPr>
            <a:r>
              <a:rPr lang="en-US" sz="1800" dirty="0"/>
              <a:t>Care is needed to identify just which set is being used and what characters are being read</a:t>
            </a:r>
          </a:p>
          <a:p>
            <a:r>
              <a:rPr lang="en-US" dirty="0"/>
              <a:t>F</a:t>
            </a:r>
            <a:r>
              <a:rPr lang="en-US" dirty="0" smtClean="0"/>
              <a:t>ailure </a:t>
            </a:r>
            <a:r>
              <a:rPr lang="en-US" dirty="0"/>
              <a:t>to validate may result in an exploitable </a:t>
            </a:r>
            <a:r>
              <a:rPr lang="en-US" dirty="0" smtClean="0"/>
              <a:t>vulnerability</a:t>
            </a:r>
          </a:p>
          <a:p>
            <a:r>
              <a:rPr lang="en-US" dirty="0" smtClean="0"/>
              <a:t>2014 </a:t>
            </a:r>
            <a:r>
              <a:rPr lang="en-US" dirty="0" err="1" smtClean="0"/>
              <a:t>Heartbleed</a:t>
            </a:r>
            <a:r>
              <a:rPr lang="en-US" dirty="0" smtClean="0"/>
              <a:t> </a:t>
            </a:r>
            <a:r>
              <a:rPr lang="en-US" dirty="0" err="1" smtClean="0"/>
              <a:t>OpenSSL</a:t>
            </a:r>
            <a:r>
              <a:rPr lang="en-US" dirty="0" smtClean="0"/>
              <a:t> bug is a recent  example of a failure to check the validity                of a binary input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13" y="5229200"/>
            <a:ext cx="1940987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8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Injection Attacks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20574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laws </a:t>
            </a:r>
            <a:r>
              <a:rPr lang="en-US" dirty="0"/>
              <a:t>relating to</a:t>
            </a:r>
            <a:r>
              <a:rPr lang="en-US" dirty="0" smtClean="0"/>
              <a:t> invalid handling of input data, specifically when program input data can accidentally or deliberately influence the flow of execution of the program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9132200"/>
              </p:ext>
            </p:extLst>
          </p:nvPr>
        </p:nvGraphicFramePr>
        <p:xfrm>
          <a:off x="1763688" y="3645024"/>
          <a:ext cx="5976664" cy="295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553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5673" r="6223" b="8739"/>
          <a:stretch/>
        </p:blipFill>
        <p:spPr>
          <a:xfrm>
            <a:off x="1907704" y="116632"/>
            <a:ext cx="5256584" cy="66755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573651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7341" r="5143" b="57956"/>
          <a:stretch/>
        </p:blipFill>
        <p:spPr>
          <a:xfrm>
            <a:off x="108558" y="1196752"/>
            <a:ext cx="8863674" cy="44644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68507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6674" r="6007" b="62127"/>
          <a:stretch/>
        </p:blipFill>
        <p:spPr>
          <a:xfrm>
            <a:off x="179512" y="1052736"/>
            <a:ext cx="8784976" cy="40566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325383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Cross Site Scripting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(XSS) Attacks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874242"/>
              </p:ext>
            </p:extLst>
          </p:nvPr>
        </p:nvGraphicFramePr>
        <p:xfrm>
          <a:off x="304800" y="19050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56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t="7508" r="4064" b="45610"/>
          <a:stretch/>
        </p:blipFill>
        <p:spPr>
          <a:xfrm>
            <a:off x="323528" y="692696"/>
            <a:ext cx="8424936" cy="562388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58929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14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Validating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Input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Syntax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2209800" cy="2292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914400"/>
            <a:ext cx="1066800" cy="1469036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It is necessary to ensure that data conform with any assumptions made about the data before subsequent use</a:t>
            </a:r>
          </a:p>
          <a:p>
            <a:pPr lvl="0"/>
            <a:r>
              <a:rPr lang="en-US" dirty="0"/>
              <a:t>Input data should be compared against what is </a:t>
            </a:r>
            <a:r>
              <a:rPr lang="en-US" dirty="0" smtClean="0"/>
              <a:t>wanted (</a:t>
            </a:r>
            <a:r>
              <a:rPr lang="en-US" b="1" dirty="0" smtClean="0"/>
              <a:t>WHITE LIST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Alternative </a:t>
            </a:r>
            <a:r>
              <a:rPr lang="en-US" dirty="0"/>
              <a:t>is to compare the input data with known dangerous </a:t>
            </a:r>
            <a:r>
              <a:rPr lang="en-US" dirty="0" smtClean="0"/>
              <a:t>values (</a:t>
            </a:r>
            <a:r>
              <a:rPr lang="en-US" b="1" dirty="0" smtClean="0"/>
              <a:t>BLACK LIST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5791200"/>
            <a:ext cx="6096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^ 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bad text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book!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dumb as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hell!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4648200"/>
            <a:ext cx="3657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^ Yes, this is reasonable.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5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Alternate Encodings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198399"/>
              </p:ext>
            </p:extLst>
          </p:nvPr>
        </p:nvGraphicFramePr>
        <p:xfrm>
          <a:off x="457200" y="1905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29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Validating Numeric Input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dditional concern when input data represents </a:t>
            </a:r>
            <a:r>
              <a:rPr lang="en-US" dirty="0"/>
              <a:t>numeric values</a:t>
            </a:r>
          </a:p>
          <a:p>
            <a:pPr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nternally </a:t>
            </a:r>
            <a:r>
              <a:rPr lang="en-US" dirty="0"/>
              <a:t>stored in fixed sized value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8</a:t>
            </a:r>
            <a:r>
              <a:rPr lang="en-US" dirty="0"/>
              <a:t>, 16, 32, 64-bit </a:t>
            </a:r>
            <a:r>
              <a:rPr lang="en-US" dirty="0" smtClean="0"/>
              <a:t>integers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F</a:t>
            </a:r>
            <a:r>
              <a:rPr lang="en-US" dirty="0" smtClean="0"/>
              <a:t>loating point numbers depend on the processor used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V</a:t>
            </a:r>
            <a:r>
              <a:rPr lang="en-US" dirty="0" smtClean="0"/>
              <a:t>alues may be signed </a:t>
            </a:r>
            <a:r>
              <a:rPr lang="en-US" dirty="0"/>
              <a:t>or unsigned</a:t>
            </a:r>
          </a:p>
          <a:p>
            <a:pPr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correctly interpret text </a:t>
            </a:r>
            <a:r>
              <a:rPr lang="en-US" dirty="0" smtClean="0"/>
              <a:t>form and process </a:t>
            </a:r>
            <a:r>
              <a:rPr lang="en-US" dirty="0"/>
              <a:t>consistently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Have issues comparing signed to unsigned 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Could be used to thwart buffer overflow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2931" y="62912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prstClr val="white"/>
              </a:solidFill>
              <a:latin typeface="Arial" pitchFamily="-11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334000"/>
            <a:ext cx="1816100" cy="1524000"/>
          </a:xfrm>
          <a:prstGeom prst="rect">
            <a:avLst/>
          </a:prstGeom>
          <a:scene3d>
            <a:camera prst="orthographicFront">
              <a:rot lat="0" lon="98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61177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74118"/>
              </p:ext>
            </p:extLst>
          </p:nvPr>
        </p:nvGraphicFramePr>
        <p:xfrm>
          <a:off x="107504" y="0"/>
          <a:ext cx="758488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6095776" imgH="5511597" progId="Word.Document.12">
                  <p:embed/>
                </p:oleObj>
              </mc:Choice>
              <mc:Fallback>
                <p:oleObj name="Document" r:id="rId4" imgW="6095776" imgH="55115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758488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68344" y="1132750"/>
            <a:ext cx="1475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entury Gothic"/>
              </a:rPr>
              <a:t>Table 11.1 </a:t>
            </a:r>
            <a:endParaRPr lang="en-US" sz="2800" dirty="0" smtClean="0">
              <a:solidFill>
                <a:prstClr val="white"/>
              </a:solidFill>
              <a:latin typeface="Century Gothic"/>
            </a:endParaRPr>
          </a:p>
          <a:p>
            <a:pPr algn="ctr"/>
            <a:endParaRPr lang="en-US" sz="1800" b="1" dirty="0">
              <a:solidFill>
                <a:prstClr val="white"/>
              </a:solidFill>
              <a:latin typeface="Century Gothic"/>
            </a:endParaRPr>
          </a:p>
          <a:p>
            <a:pPr algn="ctr"/>
            <a:r>
              <a:rPr lang="en-US" sz="1800" dirty="0" smtClean="0">
                <a:solidFill>
                  <a:prstClr val="white"/>
                </a:solidFill>
                <a:latin typeface="Century Gothic"/>
              </a:rPr>
              <a:t>CWE</a:t>
            </a:r>
            <a:r>
              <a:rPr lang="en-US" sz="1800" dirty="0">
                <a:solidFill>
                  <a:prstClr val="white"/>
                </a:solidFill>
                <a:latin typeface="Century Gothic"/>
              </a:rPr>
              <a:t>/SANS TOP 25 Most Dangerous Software Errors (2011) </a:t>
            </a:r>
          </a:p>
        </p:txBody>
      </p:sp>
    </p:spTree>
    <p:extLst>
      <p:ext uri="{BB962C8B-B14F-4D97-AF65-F5344CB8AC3E}">
        <p14:creationId xmlns:p14="http://schemas.microsoft.com/office/powerpoint/2010/main" val="7864072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Input </a:t>
            </a:r>
            <a:r>
              <a:rPr lang="en-US" dirty="0" err="1">
                <a:solidFill>
                  <a:srgbClr val="FFB91D"/>
                </a:solidFill>
              </a:rPr>
              <a:t>Fuzzing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eveloped by Professor Barton Miller at the University of Wisconsin Madison in 1989</a:t>
            </a:r>
          </a:p>
          <a:p>
            <a:r>
              <a:rPr lang="en-US" dirty="0"/>
              <a:t>S</a:t>
            </a:r>
            <a:r>
              <a:rPr lang="en-US" dirty="0" smtClean="0"/>
              <a:t>oftware testing technique that uses randomly generated data as inputs to a program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ange of inputs is very large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ntent is to determine if the program or function correctly handles abnormal inputs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imple</a:t>
            </a:r>
            <a:r>
              <a:rPr lang="en-US" dirty="0"/>
              <a:t>, free of assumptions, cheap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ssists </a:t>
            </a:r>
            <a:r>
              <a:rPr lang="en-US" dirty="0"/>
              <a:t>with reliability as well as security</a:t>
            </a:r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also use templates to generate classes of known problem </a:t>
            </a:r>
            <a:r>
              <a:rPr lang="en-US" dirty="0" smtClean="0"/>
              <a:t>inputs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isadvantage is that bugs triggered by other forms of input would be missed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ombination of approaches is needed for reasonably comprehensive coverage of the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9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Writing Safe Program Code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 component is </a:t>
            </a:r>
            <a:r>
              <a:rPr lang="en-US" dirty="0"/>
              <a:t>processing of data by some algorithm to solve required problem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igh-level languages are typically compiled and linked into machine code which is then directly executed by the target processor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4889569"/>
              </p:ext>
            </p:extLst>
          </p:nvPr>
        </p:nvGraphicFramePr>
        <p:xfrm>
          <a:off x="1600200" y="4419600"/>
          <a:ext cx="6096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45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 Algorithm Implementation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Issue of good program development technique</a:t>
            </a:r>
          </a:p>
          <a:p>
            <a:pPr lvl="1"/>
            <a:r>
              <a:rPr lang="en-US" dirty="0"/>
              <a:t>Algorithm may not correctly handle all problem variants</a:t>
            </a:r>
          </a:p>
          <a:p>
            <a:pPr lvl="1"/>
            <a:r>
              <a:rPr lang="en-US" dirty="0"/>
              <a:t>Consequence of deficiency is a bug in the resulting program that could be exploited</a:t>
            </a:r>
          </a:p>
          <a:p>
            <a:pPr lvl="0"/>
            <a:r>
              <a:rPr lang="en-US" b="1" dirty="0" smtClean="0"/>
              <a:t>Example: a Netscape bug. 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sequence numbers used by many TCP/IP implementations are too predictable</a:t>
            </a:r>
          </a:p>
          <a:p>
            <a:pPr lvl="1"/>
            <a:r>
              <a:rPr lang="en-US" dirty="0"/>
              <a:t>Combination of the sequence number as an identifier and authenticator of packets and the failure to make them sufficiently unpredictable enables the attack to occur</a:t>
            </a:r>
          </a:p>
          <a:p>
            <a:pPr lvl="0"/>
            <a:r>
              <a:rPr lang="en-US" dirty="0"/>
              <a:t>Another variant is when the programmers deliberately include additional code in a program to help test and debug it</a:t>
            </a:r>
          </a:p>
          <a:p>
            <a:pPr lvl="1"/>
            <a:r>
              <a:rPr lang="en-US" dirty="0"/>
              <a:t>Often code remains in production release of a program and could inappropriately release information</a:t>
            </a:r>
          </a:p>
          <a:p>
            <a:pPr lvl="1"/>
            <a:r>
              <a:rPr lang="en-US" dirty="0"/>
              <a:t>May permit a user to bypass security checks and perform actions they would not otherwise be allowed to perform</a:t>
            </a:r>
          </a:p>
          <a:p>
            <a:pPr lvl="1"/>
            <a:r>
              <a:rPr lang="en-US" dirty="0"/>
              <a:t>This vulnerability was exploited by the Morris Internet Worm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39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Ensuring </a:t>
            </a:r>
            <a:r>
              <a:rPr lang="en-US" dirty="0">
                <a:solidFill>
                  <a:srgbClr val="FFB91D"/>
                </a:solidFill>
              </a:rPr>
              <a:t>Machine </a:t>
            </a:r>
            <a:r>
              <a:rPr lang="en-US" dirty="0" smtClean="0">
                <a:solidFill>
                  <a:srgbClr val="FFB91D"/>
                </a:solidFill>
              </a:rPr>
              <a:t>Language Corresponds to Algorithm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ssue is ignored by most programmers</a:t>
            </a:r>
          </a:p>
          <a:p>
            <a:pPr lvl="1">
              <a:buClr>
                <a:schemeClr val="accent2"/>
              </a:buClr>
            </a:pPr>
            <a:r>
              <a:rPr lang="en-US" sz="1800" dirty="0"/>
              <a:t>Assumption is that the compiler or interpreter generates or executes code that validly implements the language statements</a:t>
            </a:r>
          </a:p>
          <a:p>
            <a:r>
              <a:rPr lang="en-US" sz="2800" dirty="0"/>
              <a:t>Requires comparing machine code with original source</a:t>
            </a:r>
          </a:p>
          <a:p>
            <a:pPr lvl="1">
              <a:buClr>
                <a:schemeClr val="accent2"/>
              </a:buClr>
            </a:pPr>
            <a:r>
              <a:rPr lang="en-US" sz="1800" dirty="0"/>
              <a:t>Slow and difficult</a:t>
            </a:r>
          </a:p>
          <a:p>
            <a:pPr marL="342900" lvl="1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/>
              <a:t>Development of computer systems with very high assurance level is the one area where this level of checking is required</a:t>
            </a:r>
          </a:p>
          <a:p>
            <a:pPr lvl="1">
              <a:buClr>
                <a:schemeClr val="accent2"/>
              </a:buClr>
            </a:pPr>
            <a:r>
              <a:rPr lang="en-US" sz="1800" dirty="0"/>
              <a:t>S</a:t>
            </a:r>
            <a:r>
              <a:rPr lang="en-US" sz="1800" dirty="0" smtClean="0"/>
              <a:t>pecifically  Common Criteria assurance level of EAL 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7148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48680"/>
            <a:ext cx="7543800" cy="11430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Correct Data Interpretation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528" y="2204864"/>
            <a:ext cx="3931920" cy="4419599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stored as bits/bytes in computer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G</a:t>
            </a:r>
            <a:r>
              <a:rPr lang="en-US" dirty="0" smtClean="0"/>
              <a:t>rouped </a:t>
            </a:r>
            <a:r>
              <a:rPr lang="en-US" dirty="0"/>
              <a:t>as </a:t>
            </a:r>
            <a:r>
              <a:rPr lang="en-US" dirty="0" smtClean="0"/>
              <a:t>words or </a:t>
            </a:r>
            <a:r>
              <a:rPr lang="en-US" dirty="0" err="1" smtClean="0"/>
              <a:t>longwords</a:t>
            </a:r>
            <a:endParaRPr lang="en-US" dirty="0" smtClean="0"/>
          </a:p>
          <a:p>
            <a:pPr lvl="1">
              <a:buClr>
                <a:schemeClr val="accent2"/>
              </a:buClr>
            </a:pPr>
            <a:r>
              <a:rPr lang="en-US" dirty="0"/>
              <a:t>A</a:t>
            </a:r>
            <a:r>
              <a:rPr lang="en-US" dirty="0" smtClean="0"/>
              <a:t>ccessed and manipulated in memory or copied into processor registers before being used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I</a:t>
            </a:r>
            <a:r>
              <a:rPr lang="en-US" dirty="0" smtClean="0"/>
              <a:t>nterpretation </a:t>
            </a:r>
            <a:r>
              <a:rPr lang="en-US" dirty="0"/>
              <a:t>depends on machine </a:t>
            </a:r>
            <a:r>
              <a:rPr lang="en-US" dirty="0" smtClean="0"/>
              <a:t>instruction executed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788024" y="2060848"/>
            <a:ext cx="4041648" cy="4526280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n-US" dirty="0"/>
              <a:t>Different languages provide different capabilities for restricting and validating interpretation of data in variables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Strongly typed languages are more limited, safer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Other languages allow more liberal interpretation of data and permit program code to explicitly change their interpretation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474257" y="4084544"/>
            <a:ext cx="4114802" cy="60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2332">
            <a:off x="-36008" y="143366"/>
            <a:ext cx="1816100" cy="1524000"/>
          </a:xfrm>
          <a:prstGeom prst="rect">
            <a:avLst/>
          </a:prstGeom>
          <a:scene3d>
            <a:camera prst="orthographicFront">
              <a:rot lat="0" lon="299981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1655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Correct Use of Memory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60848"/>
            <a:ext cx="8610600" cy="4492352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ssue </a:t>
            </a:r>
            <a:r>
              <a:rPr lang="en-US" dirty="0"/>
              <a:t>of dynamic memory allocation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manipulate unknown amounts of data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llocated </a:t>
            </a:r>
            <a:r>
              <a:rPr lang="en-US" dirty="0"/>
              <a:t>when needed, released when done</a:t>
            </a:r>
          </a:p>
          <a:p>
            <a:r>
              <a:rPr lang="en-US" dirty="0"/>
              <a:t>M</a:t>
            </a:r>
            <a:r>
              <a:rPr lang="en-US" dirty="0" smtClean="0"/>
              <a:t>emory leak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teady reduction in memory available on the heap to the point where it is completely exhausted</a:t>
            </a:r>
          </a:p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older languages have no explicit support for dynamic memory allocation</a:t>
            </a:r>
            <a:endParaRPr lang="en-US" dirty="0" smtClean="0"/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standard library</a:t>
            </a:r>
            <a:r>
              <a:rPr lang="en-US" dirty="0" smtClean="0"/>
              <a:t> routines to allocate and release memory</a:t>
            </a:r>
          </a:p>
          <a:p>
            <a:r>
              <a:rPr lang="en-US" dirty="0"/>
              <a:t>M</a:t>
            </a:r>
            <a:r>
              <a:rPr lang="en-US" dirty="0" smtClean="0"/>
              <a:t>odern </a:t>
            </a:r>
            <a:r>
              <a:rPr lang="en-US" dirty="0"/>
              <a:t>languages handle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43492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3223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B91D"/>
                </a:solidFill>
              </a:rPr>
              <a:t>Race </a:t>
            </a:r>
            <a:r>
              <a:rPr lang="en-US" dirty="0" smtClean="0">
                <a:solidFill>
                  <a:srgbClr val="FFB91D"/>
                </a:solidFill>
              </a:rPr>
              <a:t>Conditions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382000" cy="4572000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n-US" dirty="0"/>
              <a:t>W</a:t>
            </a:r>
            <a:r>
              <a:rPr lang="en-US" dirty="0" smtClean="0"/>
              <a:t>ithout synchronization of accesses it is possible that values may be corrupted or changes lost due to overlapping access, use, and replacement of shared values</a:t>
            </a:r>
          </a:p>
          <a:p>
            <a:pPr>
              <a:buSzPct val="130000"/>
            </a:pPr>
            <a:r>
              <a:rPr lang="en-US" dirty="0"/>
              <a:t>A</a:t>
            </a:r>
            <a:r>
              <a:rPr lang="en-US" dirty="0" smtClean="0"/>
              <a:t>rise when writing concurrent code whose solution requires the correct selection and use of appropriate synchronization primitives</a:t>
            </a:r>
          </a:p>
          <a:p>
            <a:pPr>
              <a:buSzPct val="130000"/>
            </a:pPr>
            <a:r>
              <a:rPr lang="en-US" dirty="0"/>
              <a:t>D</a:t>
            </a:r>
            <a:r>
              <a:rPr lang="en-US" dirty="0" smtClean="0"/>
              <a:t>eadlock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dirty="0"/>
              <a:t>P</a:t>
            </a:r>
            <a:r>
              <a:rPr lang="en-US" dirty="0" smtClean="0"/>
              <a:t>rocesses or threads wait on a resource held by the other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US" dirty="0"/>
              <a:t>O</a:t>
            </a:r>
            <a:r>
              <a:rPr lang="en-US" dirty="0" smtClean="0"/>
              <a:t>ne or more programs has to be terminated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1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Operating System Interaction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17523"/>
            <a:ext cx="8229600" cy="4724400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n-US" dirty="0"/>
              <a:t>P</a:t>
            </a:r>
            <a:r>
              <a:rPr lang="en-US" dirty="0" smtClean="0"/>
              <a:t>rograms </a:t>
            </a:r>
            <a:r>
              <a:rPr lang="en-US" dirty="0"/>
              <a:t>execute on systems under</a:t>
            </a:r>
            <a:r>
              <a:rPr lang="en-US" dirty="0" smtClean="0"/>
              <a:t> the control of an operating system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ediates </a:t>
            </a:r>
            <a:r>
              <a:rPr lang="en-US" dirty="0"/>
              <a:t>and shares access to resources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onstructs </a:t>
            </a:r>
            <a:r>
              <a:rPr lang="en-US" dirty="0"/>
              <a:t>execution environment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environment variables and arguments</a:t>
            </a:r>
          </a:p>
          <a:p>
            <a:pPr>
              <a:buSzPct val="130000"/>
            </a:pPr>
            <a:r>
              <a:rPr lang="en-US" dirty="0"/>
              <a:t>S</a:t>
            </a:r>
            <a:r>
              <a:rPr lang="en-US" dirty="0" smtClean="0"/>
              <a:t>ystems </a:t>
            </a:r>
            <a:r>
              <a:rPr lang="en-US" dirty="0"/>
              <a:t>have a concept of multiple users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esources are owned by a user and have permissions granting access with various rights to different categories of users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rograms need access to various resources, however excessive levels of access are dangerous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oncerns when multiple programs access shared resources such             as a common file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080" y="5271607"/>
            <a:ext cx="1487488" cy="1552161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89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Environment Variables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29600" cy="4784576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n-US" dirty="0"/>
              <a:t>C</a:t>
            </a:r>
            <a:r>
              <a:rPr lang="en-US" dirty="0" smtClean="0"/>
              <a:t>ollection of string values inherited by each process from its parent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C</a:t>
            </a:r>
            <a:r>
              <a:rPr lang="en-US" dirty="0" smtClean="0"/>
              <a:t>an affect the way a running process behaves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I</a:t>
            </a:r>
            <a:r>
              <a:rPr lang="en-US" dirty="0" smtClean="0"/>
              <a:t>ncluded in memory when it is constructed</a:t>
            </a:r>
          </a:p>
          <a:p>
            <a:pPr>
              <a:buSzPct val="130000"/>
            </a:pPr>
            <a:r>
              <a:rPr lang="en-US" dirty="0" smtClean="0"/>
              <a:t>Can </a:t>
            </a:r>
            <a:r>
              <a:rPr lang="en-US" dirty="0"/>
              <a:t>be modified by the program process at any time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Modifications </a:t>
            </a:r>
            <a:r>
              <a:rPr lang="en-US" dirty="0"/>
              <a:t>will be passed to its children</a:t>
            </a:r>
          </a:p>
          <a:p>
            <a:pPr>
              <a:buSzPct val="130000"/>
            </a:pPr>
            <a:r>
              <a:rPr lang="en-US" dirty="0"/>
              <a:t>A</a:t>
            </a:r>
            <a:r>
              <a:rPr lang="en-US" dirty="0" smtClean="0"/>
              <a:t>nother </a:t>
            </a:r>
            <a:r>
              <a:rPr lang="en-US" dirty="0"/>
              <a:t>source of untrusted program input</a:t>
            </a:r>
          </a:p>
          <a:p>
            <a:pPr>
              <a:buSzPct val="130000"/>
            </a:pPr>
            <a:r>
              <a:rPr lang="en-US" dirty="0" smtClean="0"/>
              <a:t>Most </a:t>
            </a:r>
            <a:r>
              <a:rPr lang="en-US" dirty="0"/>
              <a:t>common use is by a local user attempting to gain increased privileges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Goal </a:t>
            </a:r>
            <a:r>
              <a:rPr lang="en-US" dirty="0"/>
              <a:t>is to subvert a program that grants superuser or </a:t>
            </a:r>
            <a:r>
              <a:rPr lang="en-US" dirty="0" smtClean="0"/>
              <a:t>                 administrator </a:t>
            </a:r>
            <a:r>
              <a:rPr lang="en-US" dirty="0"/>
              <a:t>privileges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5263200"/>
            <a:ext cx="1718283" cy="15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0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0511" r="4063" b="53618"/>
          <a:stretch/>
        </p:blipFill>
        <p:spPr>
          <a:xfrm>
            <a:off x="253544" y="980728"/>
            <a:ext cx="8638936" cy="438104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19563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64" y="116632"/>
            <a:ext cx="9144000" cy="1600200"/>
          </a:xfrm>
        </p:spPr>
        <p:txBody>
          <a:bodyPr>
            <a:normAutofit/>
          </a:bodyPr>
          <a:lstStyle/>
          <a:p>
            <a:r>
              <a:rPr kumimoji="1" lang="en-GB" dirty="0">
                <a:solidFill>
                  <a:srgbClr val="FFB91D"/>
                </a:solidFill>
              </a:rPr>
              <a:t>Software</a:t>
            </a:r>
            <a:r>
              <a:rPr kumimoji="1" lang="en-GB" dirty="0" smtClean="0">
                <a:solidFill>
                  <a:srgbClr val="FFB91D"/>
                </a:solidFill>
              </a:rPr>
              <a:t> Security, </a:t>
            </a:r>
            <a:br>
              <a:rPr kumimoji="1" lang="en-GB" dirty="0" smtClean="0">
                <a:solidFill>
                  <a:srgbClr val="FFB91D"/>
                </a:solidFill>
              </a:rPr>
            </a:br>
            <a:r>
              <a:rPr kumimoji="1" lang="en-GB" dirty="0" smtClean="0">
                <a:solidFill>
                  <a:srgbClr val="FFB91D"/>
                </a:solidFill>
              </a:rPr>
              <a:t>Quality and Reliability</a:t>
            </a:r>
            <a:endParaRPr kumimoji="1" lang="en-US" dirty="0">
              <a:solidFill>
                <a:srgbClr val="FFB91D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057400"/>
            <a:ext cx="3931920" cy="43433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</a:t>
            </a:r>
            <a:r>
              <a:rPr lang="en-US" dirty="0" smtClean="0"/>
              <a:t>oftware quality and reliability: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C</a:t>
            </a:r>
            <a:r>
              <a:rPr lang="en-US" dirty="0" smtClean="0"/>
              <a:t>oncerned with the accidental </a:t>
            </a:r>
            <a:r>
              <a:rPr lang="en-US" dirty="0"/>
              <a:t>failure of </a:t>
            </a:r>
            <a:r>
              <a:rPr lang="en-US" dirty="0" smtClean="0"/>
              <a:t>program as a result of some </a:t>
            </a:r>
            <a:r>
              <a:rPr lang="en-US" dirty="0"/>
              <a:t>theoretically </a:t>
            </a:r>
            <a:r>
              <a:rPr lang="en-US" dirty="0" smtClean="0"/>
              <a:t>random, </a:t>
            </a:r>
            <a:r>
              <a:rPr lang="en-US" dirty="0"/>
              <a:t>unanticipated </a:t>
            </a:r>
            <a:r>
              <a:rPr lang="en-US" dirty="0" smtClean="0"/>
              <a:t>input, system interaction, or use of incorrect code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using structured design and </a:t>
            </a:r>
            <a:r>
              <a:rPr lang="en-US" dirty="0" smtClean="0"/>
              <a:t>testing to identify and eliminate as many bugs as possible from a program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C</a:t>
            </a:r>
            <a:r>
              <a:rPr lang="en-US" dirty="0" smtClean="0"/>
              <a:t>oncern is not </a:t>
            </a:r>
            <a:r>
              <a:rPr lang="en-US" dirty="0"/>
              <a:t>how many bugs, but how often</a:t>
            </a:r>
            <a:r>
              <a:rPr lang="en-US" dirty="0" smtClean="0"/>
              <a:t> they are triggered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716016" y="2060848"/>
            <a:ext cx="3931920" cy="4539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</a:t>
            </a:r>
            <a:r>
              <a:rPr lang="en-US" dirty="0" smtClean="0"/>
              <a:t>oftware security: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Attacker chooses probability distribution, specifically targeting bugs that result in a failure that can be exploited by the attacker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Triggered by inputs that differ dramatically from what is usually expected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Unlikely to be identified by common testing approaches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591197" y="4115197"/>
            <a:ext cx="411400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5588" y="6291943"/>
            <a:ext cx="3207879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Defending against idiots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0954" y="6291943"/>
            <a:ext cx="3649148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Defending against attackers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81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Vulnerable Compiled Programs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80238255"/>
              </p:ext>
            </p:extLst>
          </p:nvPr>
        </p:nvGraphicFramePr>
        <p:xfrm>
          <a:off x="611560" y="2204864"/>
          <a:ext cx="821283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8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26876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 of Least Privilege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307" y="715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prstClr val="white"/>
              </a:solidFill>
              <a:latin typeface="Arial" pitchFamily="-11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Privilege escalation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Exploit of flaws may give attacker greater privileges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Least privilege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Run programs with least privilege needed to complete their function</a:t>
            </a:r>
          </a:p>
          <a:p>
            <a:pPr lvl="0"/>
            <a:r>
              <a:rPr lang="en-US" dirty="0"/>
              <a:t>Determine appropriate user and group privileges required</a:t>
            </a:r>
          </a:p>
          <a:p>
            <a:pPr lvl="1"/>
            <a:r>
              <a:rPr lang="en-US" dirty="0"/>
              <a:t>Decide whether to grant extra user or just group privileges</a:t>
            </a:r>
          </a:p>
          <a:p>
            <a:pPr lvl="0"/>
            <a:r>
              <a:rPr lang="en-US" dirty="0"/>
              <a:t>Ensure that privileged program can modify only those files and directories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1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Root/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Administrator Privileges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07302"/>
              </p:ext>
            </p:extLst>
          </p:nvPr>
        </p:nvGraphicFramePr>
        <p:xfrm>
          <a:off x="307374" y="1828800"/>
          <a:ext cx="8455626" cy="484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57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System Calls and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Standard Library Functions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19490"/>
              </p:ext>
            </p:extLst>
          </p:nvPr>
        </p:nvGraphicFramePr>
        <p:xfrm>
          <a:off x="467544" y="2492896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9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8842" r="5360" b="46778"/>
          <a:stretch/>
        </p:blipFill>
        <p:spPr>
          <a:xfrm>
            <a:off x="211366" y="606420"/>
            <a:ext cx="8681114" cy="560537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638409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Preventing Race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Conditions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</a:pPr>
            <a:r>
              <a:rPr lang="en-US" dirty="0"/>
              <a:t>P</a:t>
            </a:r>
            <a:r>
              <a:rPr lang="en-US" dirty="0" smtClean="0"/>
              <a:t>rograms </a:t>
            </a:r>
            <a:r>
              <a:rPr lang="en-US" dirty="0"/>
              <a:t>may</a:t>
            </a:r>
            <a:r>
              <a:rPr lang="en-US" dirty="0" smtClean="0"/>
              <a:t> need to access a common system resource</a:t>
            </a:r>
          </a:p>
          <a:p>
            <a:pPr>
              <a:lnSpc>
                <a:spcPct val="90000"/>
              </a:lnSpc>
              <a:buSzPct val="130000"/>
            </a:pPr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suitable synchronization mechanisms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1800" dirty="0" smtClean="0"/>
              <a:t> Most common technique is to acquire a lock on the shared file</a:t>
            </a:r>
          </a:p>
          <a:p>
            <a:pPr>
              <a:lnSpc>
                <a:spcPct val="90000"/>
              </a:lnSpc>
              <a:buSzPct val="130000"/>
            </a:pPr>
            <a:r>
              <a:rPr lang="en-US" dirty="0" err="1" smtClean="0"/>
              <a:t>Lockfile</a:t>
            </a:r>
            <a:endParaRPr lang="en-US" dirty="0"/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1800" dirty="0" smtClean="0"/>
              <a:t>Process </a:t>
            </a:r>
            <a:r>
              <a:rPr lang="en-US" sz="1800" dirty="0"/>
              <a:t>must create and own the </a:t>
            </a:r>
            <a:r>
              <a:rPr lang="en-US" sz="1800" dirty="0" err="1"/>
              <a:t>lockfile</a:t>
            </a:r>
            <a:r>
              <a:rPr lang="en-US" sz="1800" dirty="0"/>
              <a:t> in order to gain access to the shared resource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lang="en-US" sz="1800" dirty="0" smtClean="0"/>
              <a:t>Concerns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f a program chooses to ignore the existence of the </a:t>
            </a:r>
            <a:r>
              <a:rPr lang="en-US" dirty="0" err="1" smtClean="0"/>
              <a:t>lockfile</a:t>
            </a:r>
            <a:r>
              <a:rPr lang="en-US" dirty="0" smtClean="0"/>
              <a:t> and access the shared resource the system will not prevent this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ll programs using this form of synchronization must cooperate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4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t="7841" r="4711" b="60793"/>
          <a:stretch/>
        </p:blipFill>
        <p:spPr>
          <a:xfrm>
            <a:off x="107504" y="1387614"/>
            <a:ext cx="8860678" cy="39856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2978045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Safe Temporary Files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</a:pPr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programs use temporary files</a:t>
            </a:r>
          </a:p>
          <a:p>
            <a:pPr>
              <a:lnSpc>
                <a:spcPct val="90000"/>
              </a:lnSpc>
              <a:buSzPct val="130000"/>
            </a:pPr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in common, shared system area</a:t>
            </a:r>
          </a:p>
          <a:p>
            <a:pPr>
              <a:lnSpc>
                <a:spcPct val="90000"/>
              </a:lnSpc>
              <a:buSzPct val="130000"/>
            </a:pPr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be unique, not accessed by others</a:t>
            </a:r>
          </a:p>
          <a:p>
            <a:pPr>
              <a:lnSpc>
                <a:spcPct val="90000"/>
              </a:lnSpc>
              <a:buSzPct val="130000"/>
            </a:pPr>
            <a:r>
              <a:rPr lang="en-US" dirty="0"/>
              <a:t>C</a:t>
            </a:r>
            <a:r>
              <a:rPr lang="en-US" dirty="0" smtClean="0"/>
              <a:t>ommonly </a:t>
            </a:r>
            <a:r>
              <a:rPr lang="en-US" dirty="0"/>
              <a:t>create name using process ID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  <a:buSzPct val="90000"/>
            </a:pPr>
            <a:r>
              <a:rPr lang="en-US" sz="2000" dirty="0"/>
              <a:t>U</a:t>
            </a:r>
            <a:r>
              <a:rPr lang="en-US" sz="2000" dirty="0" smtClean="0"/>
              <a:t>nique</a:t>
            </a:r>
            <a:r>
              <a:rPr lang="en-US" sz="2000" dirty="0"/>
              <a:t>, but predictable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  <a:buSzPct val="90000"/>
            </a:pPr>
            <a:r>
              <a:rPr lang="en-US" sz="2000" dirty="0"/>
              <a:t>A</a:t>
            </a:r>
            <a:r>
              <a:rPr lang="en-US" sz="2000" dirty="0" smtClean="0"/>
              <a:t>ttacker </a:t>
            </a:r>
            <a:r>
              <a:rPr lang="en-US" sz="2000" dirty="0"/>
              <a:t>might guess and attempt to create own</a:t>
            </a:r>
            <a:r>
              <a:rPr lang="en-US" sz="2000" dirty="0" smtClean="0"/>
              <a:t> file between </a:t>
            </a:r>
            <a:r>
              <a:rPr lang="en-US" sz="2000" dirty="0"/>
              <a:t>program checking and creating</a:t>
            </a:r>
          </a:p>
          <a:p>
            <a:pPr>
              <a:lnSpc>
                <a:spcPct val="90000"/>
              </a:lnSpc>
              <a:buSzPct val="130000"/>
            </a:pPr>
            <a:r>
              <a:rPr lang="en-US" dirty="0"/>
              <a:t>S</a:t>
            </a:r>
            <a:r>
              <a:rPr lang="en-US" dirty="0" smtClean="0"/>
              <a:t>ecure </a:t>
            </a:r>
            <a:r>
              <a:rPr lang="en-US" dirty="0"/>
              <a:t>temporary file creation and use requires the use of random names</a:t>
            </a:r>
          </a:p>
        </p:txBody>
      </p:sp>
    </p:spTree>
    <p:extLst>
      <p:ext uri="{BB962C8B-B14F-4D97-AF65-F5344CB8AC3E}">
        <p14:creationId xmlns:p14="http://schemas.microsoft.com/office/powerpoint/2010/main" val="101240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676" r="4711" b="67465"/>
          <a:stretch/>
        </p:blipFill>
        <p:spPr>
          <a:xfrm>
            <a:off x="251520" y="1340768"/>
            <a:ext cx="8565276" cy="30608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32417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Other Program Interaction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759539"/>
              </p:ext>
            </p:extLst>
          </p:nvPr>
        </p:nvGraphicFramePr>
        <p:xfrm>
          <a:off x="323528" y="1484784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9568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Defensive Programming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Designing and implementing software so that it continues to function even when under attack</a:t>
            </a:r>
          </a:p>
          <a:p>
            <a:r>
              <a:rPr lang="en-US" dirty="0" smtClean="0"/>
              <a:t>Requires </a:t>
            </a:r>
            <a:r>
              <a:rPr lang="en-US" dirty="0"/>
              <a:t>attention to all aspects of program execution, environment,</a:t>
            </a:r>
            <a:r>
              <a:rPr lang="en-US" dirty="0" smtClean="0"/>
              <a:t> and type of data it processes</a:t>
            </a:r>
          </a:p>
          <a:p>
            <a:r>
              <a:rPr lang="en-US" dirty="0" smtClean="0"/>
              <a:t>Software is able to detect erroneous conditions resulting from some attack</a:t>
            </a:r>
          </a:p>
          <a:p>
            <a:r>
              <a:rPr lang="en-US" dirty="0"/>
              <a:t>A</a:t>
            </a:r>
            <a:r>
              <a:rPr lang="en-US" dirty="0" smtClean="0"/>
              <a:t>lso referred to as </a:t>
            </a:r>
            <a:r>
              <a:rPr lang="en-US" dirty="0"/>
              <a:t>secure programming</a:t>
            </a:r>
          </a:p>
          <a:p>
            <a:r>
              <a:rPr lang="en-US" dirty="0" smtClean="0"/>
              <a:t>Key rule is to never assume anything</a:t>
            </a:r>
            <a:r>
              <a:rPr lang="en-US" dirty="0"/>
              <a:t>, check all </a:t>
            </a:r>
            <a:r>
              <a:rPr lang="en-US" dirty="0" smtClean="0"/>
              <a:t>assumptions and handle any possible error states</a:t>
            </a:r>
          </a:p>
        </p:txBody>
      </p:sp>
    </p:spTree>
    <p:extLst>
      <p:ext uri="{BB962C8B-B14F-4D97-AF65-F5344CB8AC3E}">
        <p14:creationId xmlns:p14="http://schemas.microsoft.com/office/powerpoint/2010/main" val="257749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772816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Handling Program Output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76872"/>
            <a:ext cx="8458200" cy="458112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SzPct val="130000"/>
            </a:pPr>
            <a:r>
              <a:rPr lang="en-US" dirty="0"/>
              <a:t>Final component is program output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M</a:t>
            </a:r>
            <a:r>
              <a:rPr lang="en-US" sz="1800" dirty="0" smtClean="0"/>
              <a:t>ay be stored </a:t>
            </a:r>
            <a:r>
              <a:rPr lang="en-US" sz="1800" dirty="0"/>
              <a:t>for future use, sent over net, displayed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M</a:t>
            </a:r>
            <a:r>
              <a:rPr lang="en-US" sz="1800" dirty="0" smtClean="0"/>
              <a:t>ay </a:t>
            </a:r>
            <a:r>
              <a:rPr lang="en-US" sz="1800" dirty="0"/>
              <a:t>be binary or text</a:t>
            </a:r>
            <a:endParaRPr lang="en-US" sz="1800" dirty="0" smtClean="0"/>
          </a:p>
          <a:p>
            <a:pPr>
              <a:lnSpc>
                <a:spcPct val="90000"/>
              </a:lnSpc>
              <a:spcAft>
                <a:spcPts val="600"/>
              </a:spcAft>
              <a:buSzPct val="130000"/>
            </a:pPr>
            <a:r>
              <a:rPr lang="en-US" dirty="0"/>
              <a:t>I</a:t>
            </a:r>
            <a:r>
              <a:rPr lang="en-US" dirty="0" smtClean="0"/>
              <a:t>mportant from a program security perspective that the output conform to the expected form and interpretation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30000"/>
            </a:pPr>
            <a:r>
              <a:rPr lang="en-US" dirty="0"/>
              <a:t>P</a:t>
            </a:r>
            <a:r>
              <a:rPr lang="en-US" dirty="0" smtClean="0"/>
              <a:t>rograms must identify what is permissible output content and filter any possibly untrusted data to ensure that only valid output is displayed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30000"/>
            </a:pPr>
            <a:r>
              <a:rPr lang="en-US" dirty="0"/>
              <a:t>C</a:t>
            </a:r>
            <a:r>
              <a:rPr lang="en-US" dirty="0" smtClean="0"/>
              <a:t>haracter set should be specified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646238" y="5915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prstClr val="white"/>
              </a:solidFill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98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80112" y="1484784"/>
            <a:ext cx="3240360" cy="5472608"/>
          </a:xfrm>
        </p:spPr>
        <p:txBody>
          <a:bodyPr>
            <a:normAutofit fontScale="5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AU" sz="3800" dirty="0"/>
              <a:t>Handling program input</a:t>
            </a:r>
          </a:p>
          <a:p>
            <a:pPr lvl="1"/>
            <a:r>
              <a:rPr lang="en-AU" sz="2500" dirty="0"/>
              <a:t>Input size and buffer overflow</a:t>
            </a:r>
          </a:p>
          <a:p>
            <a:pPr lvl="1"/>
            <a:r>
              <a:rPr lang="en-AU" sz="2500" dirty="0"/>
              <a:t>Interpretation of program input</a:t>
            </a:r>
          </a:p>
          <a:p>
            <a:pPr lvl="1"/>
            <a:r>
              <a:rPr lang="en-AU" sz="2500" dirty="0"/>
              <a:t>Validating input syntax</a:t>
            </a:r>
          </a:p>
          <a:p>
            <a:pPr lvl="1"/>
            <a:r>
              <a:rPr lang="en-AU" sz="2500" dirty="0"/>
              <a:t>Input fuzzing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3800" dirty="0"/>
              <a:t>Interacting with the operating system and other programs</a:t>
            </a:r>
          </a:p>
          <a:p>
            <a:pPr lvl="1"/>
            <a:r>
              <a:rPr lang="en-AU" sz="2500" dirty="0"/>
              <a:t>Environment variables</a:t>
            </a:r>
          </a:p>
          <a:p>
            <a:pPr lvl="1"/>
            <a:r>
              <a:rPr lang="en-AU" sz="2500" dirty="0"/>
              <a:t>Using appropriate, least privileges</a:t>
            </a:r>
          </a:p>
          <a:p>
            <a:pPr lvl="1"/>
            <a:r>
              <a:rPr lang="en-AU" sz="2500" dirty="0"/>
              <a:t>Systems calls and standard library functions</a:t>
            </a:r>
          </a:p>
          <a:p>
            <a:pPr lvl="1"/>
            <a:r>
              <a:rPr lang="en-AU" sz="2500" dirty="0"/>
              <a:t>Preventing race conditions with shared system resources</a:t>
            </a:r>
          </a:p>
          <a:p>
            <a:pPr lvl="1"/>
            <a:r>
              <a:rPr lang="en-AU" sz="2500" dirty="0"/>
              <a:t>Safe temporary file use</a:t>
            </a:r>
          </a:p>
          <a:p>
            <a:pPr lvl="1"/>
            <a:r>
              <a:rPr lang="en-AU" sz="2500" dirty="0"/>
              <a:t>Interacting with other programs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AU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3528392" cy="6192688"/>
          </a:xfrm>
        </p:spPr>
        <p:txBody>
          <a:bodyPr>
            <a:normAutofit/>
          </a:bodyPr>
          <a:lstStyle/>
          <a:p>
            <a:r>
              <a:rPr lang="en-US" dirty="0" smtClean="0"/>
              <a:t>Software security issues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Introducing software security and defensive programming</a:t>
            </a:r>
          </a:p>
          <a:p>
            <a:r>
              <a:rPr lang="en-US" dirty="0" smtClean="0"/>
              <a:t>Writing safe program code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Correct algorithm implementation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Ensuring that machine language corresponds to algorithm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Correct interpretation of data values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Correct use of memory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Preventing race conditions with shared memory</a:t>
            </a:r>
          </a:p>
          <a:p>
            <a:r>
              <a:rPr lang="en-US" dirty="0" smtClean="0"/>
              <a:t>Handling program output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635896" y="2564904"/>
            <a:ext cx="1872208" cy="1604244"/>
          </a:xfrm>
          <a:prstGeom prst="round1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4541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 b="26256"/>
          <a:stretch/>
        </p:blipFill>
        <p:spPr>
          <a:xfrm>
            <a:off x="251520" y="260648"/>
            <a:ext cx="8568952" cy="63459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4060339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atefans.net/gforums/attachments/microsoft-ceo-steve-ballmer-sweaty-fashion-jpg.28502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419600"/>
            <a:ext cx="32956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Defensive Programming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267200" cy="4724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spcBef>
                <a:spcPts val="2000"/>
              </a:spcBef>
              <a:buClr>
                <a:schemeClr val="tx1"/>
              </a:buClr>
              <a:buSzPct val="170000"/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rogrammers often make assumptions about the type of inputs a program will receive and the environment it executes in</a:t>
            </a:r>
          </a:p>
          <a:p>
            <a:pPr lvl="1">
              <a:buClr>
                <a:schemeClr val="accent2"/>
              </a:buClr>
            </a:pPr>
            <a:r>
              <a:rPr lang="en-US" sz="1900" dirty="0"/>
              <a:t>Assumptions need to be validated by the program and all potential failures handled gracefully and safely</a:t>
            </a:r>
          </a:p>
          <a:p>
            <a:pPr marL="342900" lvl="1" indent="-342900">
              <a:spcBef>
                <a:spcPts val="2000"/>
              </a:spcBef>
              <a:buClr>
                <a:schemeClr val="tx1"/>
              </a:buClr>
              <a:buSzPct val="170000"/>
              <a:buFont typeface="Arial"/>
              <a:buChar char="•"/>
            </a:pPr>
            <a:r>
              <a:rPr lang="en-US" sz="2400" dirty="0"/>
              <a:t>Requires a changed mindset to traditional programming practices</a:t>
            </a:r>
          </a:p>
          <a:p>
            <a:pPr lvl="1">
              <a:buClr>
                <a:schemeClr val="accent2"/>
              </a:buClr>
            </a:pPr>
            <a:r>
              <a:rPr lang="en-US" sz="1900" dirty="0"/>
              <a:t>Programmers have to understand how failures can occur and the steps needed to reduce the chance of them occurring in their programs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940152" y="1988840"/>
            <a:ext cx="2819400" cy="352312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SzPct val="170000"/>
              <a:buFont typeface="Arial"/>
              <a:buChar char="•"/>
            </a:pPr>
            <a:r>
              <a:rPr lang="en-US" sz="2000" dirty="0"/>
              <a:t>Conflicts with business pressures to keep development times as short as possible to maximize market advantage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3971" y="4419599"/>
            <a:ext cx="2572204" cy="919401"/>
          </a:xfrm>
          <a:prstGeom prst="wedgeRoundRectCallout">
            <a:avLst>
              <a:gd name="adj1" fmla="val 52457"/>
              <a:gd name="adj2" fmla="val 7039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Developar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giev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profits 4 me!!!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91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Security by Design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136904" cy="5832648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/>
              <a:t>and reliability</a:t>
            </a:r>
            <a:r>
              <a:rPr lang="en-US" dirty="0" smtClean="0"/>
              <a:t> are common </a:t>
            </a:r>
            <a:r>
              <a:rPr lang="en-US" dirty="0"/>
              <a:t>design goals in most engineering disciplines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/>
              <a:t>development not as </a:t>
            </a:r>
            <a:r>
              <a:rPr lang="en-US" dirty="0" smtClean="0"/>
              <a:t>mature</a:t>
            </a:r>
          </a:p>
          <a:p>
            <a:r>
              <a:rPr lang="en-US" dirty="0" smtClean="0"/>
              <a:t>Recent years have seen increasing efforts to improve secure software development processes</a:t>
            </a:r>
          </a:p>
          <a:p>
            <a:r>
              <a:rPr lang="en-US" dirty="0" smtClean="0"/>
              <a:t>Software Assurance Forum for Excellence in Code (</a:t>
            </a:r>
            <a:r>
              <a:rPr lang="en-US" dirty="0" err="1" smtClean="0"/>
              <a:t>SAFECode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 publications outlining industry best practices for software assurance and providing practical advice for implementing proven methods for secure software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568847"/>
            <a:ext cx="1371600" cy="2289153"/>
          </a:xfrm>
          <a:prstGeom prst="rect">
            <a:avLst/>
          </a:prstGeom>
          <a:scene3d>
            <a:camera prst="orthographicFront">
              <a:rot lat="0" lon="101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72014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8001000" y="6222087"/>
            <a:ext cx="1143000" cy="63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Secure-by-design vs. duct tape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a consideration </a:t>
            </a:r>
            <a:r>
              <a:rPr lang="en-US" u="sng" dirty="0" smtClean="0"/>
              <a:t>from the start</a:t>
            </a:r>
          </a:p>
          <a:p>
            <a:r>
              <a:rPr lang="en-US" dirty="0" smtClean="0"/>
              <a:t>Security woven into </a:t>
            </a:r>
            <a:r>
              <a:rPr lang="en-US" i="1" u="sng" dirty="0" smtClean="0"/>
              <a:t>each</a:t>
            </a:r>
            <a:r>
              <a:rPr lang="en-US" u="sng" dirty="0" smtClean="0"/>
              <a:t> component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1447800" y="5867400"/>
            <a:ext cx="22098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4419600"/>
            <a:ext cx="22098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971800"/>
            <a:ext cx="22098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743200" y="5334000"/>
            <a:ext cx="457200" cy="457200"/>
          </a:xfrm>
          <a:prstGeom prst="upArrow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flipV="1">
            <a:off x="1905000" y="5334000"/>
            <a:ext cx="457200" cy="457200"/>
          </a:xfrm>
          <a:prstGeom prst="upArrow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743200" y="3886200"/>
            <a:ext cx="457200" cy="457200"/>
          </a:xfrm>
          <a:prstGeom prst="upArrow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V="1">
            <a:off x="1905000" y="3886200"/>
            <a:ext cx="457200" cy="457200"/>
          </a:xfrm>
          <a:prstGeom prst="upArrow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77000" y="5867400"/>
            <a:ext cx="22098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7000" y="4419600"/>
            <a:ext cx="22098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7000" y="2971800"/>
            <a:ext cx="22098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7772400" y="5257800"/>
            <a:ext cx="457200" cy="609600"/>
          </a:xfrm>
          <a:prstGeom prst="upArrow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flipV="1">
            <a:off x="6934200" y="5191125"/>
            <a:ext cx="457200" cy="676275"/>
          </a:xfrm>
          <a:prstGeom prst="upArrow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772400" y="3886200"/>
            <a:ext cx="457200" cy="457200"/>
          </a:xfrm>
          <a:prstGeom prst="upArrow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flipV="1">
            <a:off x="6934200" y="3886200"/>
            <a:ext cx="457200" cy="457200"/>
          </a:xfrm>
          <a:prstGeom prst="upArrow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133600" y="2438400"/>
            <a:ext cx="86433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0" dirty="0" smtClean="0">
                <a:latin typeface="+mj-lt"/>
              </a:rPr>
              <a:t>Good</a:t>
            </a:r>
            <a:endParaRPr lang="en-US" kern="0" dirty="0" smtClean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7251520" y="2404765"/>
            <a:ext cx="66075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kern="0" dirty="0" smtClean="0">
                <a:latin typeface="+mj-lt"/>
              </a:rPr>
              <a:t>Bad</a:t>
            </a:r>
            <a:endParaRPr lang="en-US" kern="0" dirty="0" smtClean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38900" y="6084094"/>
            <a:ext cx="228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6" idx="3"/>
            <a:endCxn id="9" idx="3"/>
          </p:cNvCxnSpPr>
          <p:nvPr/>
        </p:nvCxnSpPr>
        <p:spPr>
          <a:xfrm flipV="1">
            <a:off x="3657600" y="3390900"/>
            <a:ext cx="0" cy="289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1"/>
          </p:cNvCxnSpPr>
          <p:nvPr/>
        </p:nvCxnSpPr>
        <p:spPr>
          <a:xfrm flipV="1">
            <a:off x="1447800" y="3276600"/>
            <a:ext cx="0" cy="30099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0" idx="1"/>
          </p:cNvCxnSpPr>
          <p:nvPr/>
        </p:nvCxnSpPr>
        <p:spPr>
          <a:xfrm flipV="1">
            <a:off x="6477000" y="4838700"/>
            <a:ext cx="0" cy="12453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0" idx="3"/>
          </p:cNvCxnSpPr>
          <p:nvPr/>
        </p:nvCxnSpPr>
        <p:spPr>
          <a:xfrm flipV="1">
            <a:off x="8686800" y="4838700"/>
            <a:ext cx="0" cy="11882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38400" y="2933700"/>
            <a:ext cx="228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6248400" y="2756002"/>
            <a:ext cx="190500" cy="12453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8839200" y="2756002"/>
            <a:ext cx="76200" cy="12776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057400" y="4962525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895600" y="4838700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895600" y="3391399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057400" y="3505200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057400" y="4381500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95600" y="4191000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057400" y="5829300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95600" y="5638800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21450" y="5832475"/>
            <a:ext cx="212725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24800" y="4832350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 bwMode="auto">
          <a:xfrm>
            <a:off x="5487254" y="6115534"/>
            <a:ext cx="926857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kern="0" dirty="0" smtClean="0">
                <a:solidFill>
                  <a:srgbClr val="FF0000"/>
                </a:solidFill>
                <a:latin typeface="+mj-lt"/>
              </a:rPr>
              <a:t>“Temporary” </a:t>
            </a:r>
            <a:br>
              <a:rPr lang="en-US" sz="1050" kern="0" dirty="0" smtClean="0">
                <a:solidFill>
                  <a:srgbClr val="FF0000"/>
                </a:solidFill>
                <a:latin typeface="+mj-lt"/>
              </a:rPr>
            </a:br>
            <a:r>
              <a:rPr lang="en-US" sz="1050" kern="0" dirty="0" smtClean="0">
                <a:solidFill>
                  <a:srgbClr val="FF0000"/>
                </a:solidFill>
                <a:latin typeface="+mj-lt"/>
              </a:rPr>
              <a:t>admin access</a:t>
            </a:r>
            <a:endParaRPr lang="en-US" sz="1050" kern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6518989" y="5821977"/>
            <a:ext cx="209704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No access limits from </a:t>
            </a:r>
            <a:br>
              <a:rPr lang="en-US" sz="1000" kern="0" dirty="0" smtClean="0">
                <a:solidFill>
                  <a:srgbClr val="FF0000"/>
                </a:solidFill>
                <a:latin typeface="+mj-lt"/>
              </a:rPr>
            </a:br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middleware because “it’s firewalled”</a:t>
            </a:r>
            <a:endParaRPr lang="en-US" sz="1000" kern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4112891" y="3105090"/>
            <a:ext cx="204735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No acces</a:t>
            </a:r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s restriction on host,</a:t>
            </a:r>
          </a:p>
          <a:p>
            <a:pPr algn="ctr"/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just coarse limits on network access</a:t>
            </a:r>
            <a:endParaRPr lang="en-US" sz="1000" kern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4784337" y="5359101"/>
            <a:ext cx="170591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No encryption between tiers </a:t>
            </a:r>
            <a:br>
              <a:rPr lang="en-US" sz="1000" kern="0" dirty="0" smtClean="0">
                <a:solidFill>
                  <a:srgbClr val="FF0000"/>
                </a:solidFill>
                <a:latin typeface="+mj-lt"/>
              </a:rPr>
            </a:br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because “it’s firewalled”</a:t>
            </a:r>
            <a:endParaRPr lang="en-US" sz="1000" kern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5063775" y="4023076"/>
            <a:ext cx="101822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No firewall, but </a:t>
            </a:r>
            <a:br>
              <a:rPr lang="en-US" sz="1000" kern="0" dirty="0" smtClean="0">
                <a:solidFill>
                  <a:srgbClr val="FF0000"/>
                </a:solidFill>
                <a:latin typeface="+mj-lt"/>
              </a:rPr>
            </a:br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“it’s encrypted”</a:t>
            </a:r>
            <a:endParaRPr lang="en-US" sz="1000" kern="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50" name="Picture 6" descr="http://www.circon.com/wp-content/uploads/2013/08/windowsXP_end-of-lif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6"/>
          <a:stretch/>
        </p:blipFill>
        <p:spPr bwMode="auto">
          <a:xfrm>
            <a:off x="7162800" y="4470849"/>
            <a:ext cx="781049" cy="7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 bwMode="auto">
          <a:xfrm>
            <a:off x="4427741" y="4632295"/>
            <a:ext cx="191590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Obsolete unsupported software</a:t>
            </a:r>
            <a:br>
              <a:rPr lang="en-US" sz="1000" kern="0" dirty="0" smtClean="0">
                <a:solidFill>
                  <a:srgbClr val="FF0000"/>
                </a:solidFill>
                <a:latin typeface="+mj-lt"/>
              </a:rPr>
            </a:br>
            <a:r>
              <a:rPr lang="en-US" sz="1000" kern="0" dirty="0" smtClean="0">
                <a:solidFill>
                  <a:srgbClr val="FF0000"/>
                </a:solidFill>
                <a:latin typeface="+mj-lt"/>
              </a:rPr>
              <a:t>w/o updates, but “it’s firewalled”</a:t>
            </a:r>
          </a:p>
        </p:txBody>
      </p:sp>
    </p:spTree>
    <p:extLst>
      <p:ext uri="{BB962C8B-B14F-4D97-AF65-F5344CB8AC3E}">
        <p14:creationId xmlns:p14="http://schemas.microsoft.com/office/powerpoint/2010/main" val="375173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NCSU Lecture">
  <a:themeElements>
    <a:clrScheme name="NCSU n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83434"/>
      </a:accent1>
      <a:accent2>
        <a:srgbClr val="CC0000"/>
      </a:accent2>
      <a:accent3>
        <a:srgbClr val="4156A1"/>
      </a:accent3>
      <a:accent4>
        <a:srgbClr val="7D8C1F"/>
      </a:accent4>
      <a:accent5>
        <a:srgbClr val="FDD726"/>
      </a:accent5>
      <a:accent6>
        <a:srgbClr val="427E9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kern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 Lecture</Template>
  <TotalTime>609</TotalTime>
  <Words>21203</Words>
  <Application>Microsoft Office PowerPoint</Application>
  <PresentationFormat>On-screen Show (4:3)</PresentationFormat>
  <Paragraphs>1813</Paragraphs>
  <Slides>51</Slides>
  <Notes>43</Notes>
  <HiddenSlides>2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NCSU Lecture</vt:lpstr>
      <vt:lpstr>1_NCSU Lecture</vt:lpstr>
      <vt:lpstr>2_NCSU Lecture</vt:lpstr>
      <vt:lpstr>3_NCSU Lecture</vt:lpstr>
      <vt:lpstr>4_NCSU Lecture</vt:lpstr>
      <vt:lpstr>5_NCSU Lecture</vt:lpstr>
      <vt:lpstr>Executive</vt:lpstr>
      <vt:lpstr>6_NCSU Lecture</vt:lpstr>
      <vt:lpstr>7_NCSU Lecture</vt:lpstr>
      <vt:lpstr>8_NCSU Lecture</vt:lpstr>
      <vt:lpstr>9_NCSU Lecture</vt:lpstr>
      <vt:lpstr>10_NCSU Lecture</vt:lpstr>
      <vt:lpstr>11_NCSU Lecture</vt:lpstr>
      <vt:lpstr>Document</vt:lpstr>
      <vt:lpstr>Buffer Overflows</vt:lpstr>
      <vt:lpstr>Software Security Issues</vt:lpstr>
      <vt:lpstr>PowerPoint Presentation</vt:lpstr>
      <vt:lpstr>Software Security,  Quality and Reliability</vt:lpstr>
      <vt:lpstr>Defensive Programming</vt:lpstr>
      <vt:lpstr>PowerPoint Presentation</vt:lpstr>
      <vt:lpstr>Defensive Programming</vt:lpstr>
      <vt:lpstr>Security by Design</vt:lpstr>
      <vt:lpstr>Secure-by-design vs. duct tape</vt:lpstr>
      <vt:lpstr>Security runs through everything</vt:lpstr>
      <vt:lpstr>What to do when you walk into a security mess</vt:lpstr>
      <vt:lpstr>Fixing a mess: psychological steps</vt:lpstr>
      <vt:lpstr>Fixing a mess: psychological steps</vt:lpstr>
      <vt:lpstr>Fixing a mess: technical steps</vt:lpstr>
      <vt:lpstr>Fixing a mess: technical steps</vt:lpstr>
      <vt:lpstr>Fixing a mess: technical steps</vt:lpstr>
      <vt:lpstr>Fixing a mess: technical steps</vt:lpstr>
      <vt:lpstr>Handling Program Input</vt:lpstr>
      <vt:lpstr>Input Size &amp; Buffer Overflow</vt:lpstr>
      <vt:lpstr>Interpretation of Program Input</vt:lpstr>
      <vt:lpstr>Injection Attacks</vt:lpstr>
      <vt:lpstr>PowerPoint Presentation</vt:lpstr>
      <vt:lpstr>PowerPoint Presentation</vt:lpstr>
      <vt:lpstr>PowerPoint Presentation</vt:lpstr>
      <vt:lpstr>Cross Site Scripting (XSS) Attacks</vt:lpstr>
      <vt:lpstr>PowerPoint Presentation</vt:lpstr>
      <vt:lpstr>Validating  Input Syntax</vt:lpstr>
      <vt:lpstr>Alternate Encodings</vt:lpstr>
      <vt:lpstr>Validating Numeric Input</vt:lpstr>
      <vt:lpstr>Input Fuzzing</vt:lpstr>
      <vt:lpstr>Writing Safe Program Code</vt:lpstr>
      <vt:lpstr>Correct Algorithm Implementation</vt:lpstr>
      <vt:lpstr>Ensuring Machine Language Corresponds to Algorithm</vt:lpstr>
      <vt:lpstr>Correct Data Interpretation</vt:lpstr>
      <vt:lpstr>Correct Use of Memory</vt:lpstr>
      <vt:lpstr>Race Conditions</vt:lpstr>
      <vt:lpstr>Operating System Interaction</vt:lpstr>
      <vt:lpstr>Environment Variables</vt:lpstr>
      <vt:lpstr>PowerPoint Presentation</vt:lpstr>
      <vt:lpstr>Vulnerable Compiled Programs</vt:lpstr>
      <vt:lpstr>Use of Least Privilege</vt:lpstr>
      <vt:lpstr>Root/Administrator Privileges</vt:lpstr>
      <vt:lpstr>System Calls and Standard Library Functions</vt:lpstr>
      <vt:lpstr>PowerPoint Presentation</vt:lpstr>
      <vt:lpstr>Preventing Race Conditions</vt:lpstr>
      <vt:lpstr>PowerPoint Presentation</vt:lpstr>
      <vt:lpstr>Safe Temporary Files</vt:lpstr>
      <vt:lpstr>PowerPoint Presentation</vt:lpstr>
      <vt:lpstr>Other Program Interaction</vt:lpstr>
      <vt:lpstr>Handling Program Output</vt:lpstr>
      <vt:lpstr>Summary</vt:lpstr>
    </vt:vector>
  </TitlesOfParts>
  <Company>NetApp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</dc:title>
  <dc:creator>Tyler Bletsch</dc:creator>
  <cp:lastModifiedBy>Tyler Bletsch</cp:lastModifiedBy>
  <cp:revision>46</cp:revision>
  <dcterms:created xsi:type="dcterms:W3CDTF">2015-09-23T19:47:58Z</dcterms:created>
  <dcterms:modified xsi:type="dcterms:W3CDTF">2015-10-27T03:28:22Z</dcterms:modified>
</cp:coreProperties>
</file>